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6" r:id="rId2"/>
    <p:sldId id="257" r:id="rId3"/>
    <p:sldId id="300" r:id="rId4"/>
    <p:sldId id="260" r:id="rId5"/>
    <p:sldId id="263" r:id="rId6"/>
    <p:sldId id="264" r:id="rId7"/>
    <p:sldId id="275" r:id="rId8"/>
    <p:sldId id="303" r:id="rId9"/>
    <p:sldId id="279" r:id="rId10"/>
    <p:sldId id="301" r:id="rId11"/>
    <p:sldId id="277" r:id="rId12"/>
    <p:sldId id="265" r:id="rId13"/>
    <p:sldId id="302" r:id="rId14"/>
    <p:sldId id="280" r:id="rId15"/>
    <p:sldId id="268" r:id="rId16"/>
    <p:sldId id="270" r:id="rId17"/>
    <p:sldId id="304" r:id="rId18"/>
    <p:sldId id="274"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ush" initials="R"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08"/>
    <p:restoredTop sz="86169"/>
  </p:normalViewPr>
  <p:slideViewPr>
    <p:cSldViewPr snapToGrid="0" snapToObjects="1">
      <p:cViewPr varScale="1">
        <p:scale>
          <a:sx n="96" d="100"/>
          <a:sy n="96" d="100"/>
        </p:scale>
        <p:origin x="-1980"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BB3FAF-E5F0-E14A-8C23-7661F9DBE821}" type="datetimeFigureOut">
              <a:rPr lang="en-US" smtClean="0"/>
              <a:t>8/15/2018</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1329D1-3AE3-924B-A420-01FBAA720A6F}" type="slidenum">
              <a:rPr lang="en-US" smtClean="0"/>
              <a:t>‹#›</a:t>
            </a:fld>
            <a:endParaRPr lang="en-US" dirty="0"/>
          </a:p>
        </p:txBody>
      </p:sp>
    </p:spTree>
    <p:extLst>
      <p:ext uri="{BB962C8B-B14F-4D97-AF65-F5344CB8AC3E}">
        <p14:creationId xmlns:p14="http://schemas.microsoft.com/office/powerpoint/2010/main" val="622941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FB1329D1-3AE3-924B-A420-01FBAA720A6F}" type="slidenum">
              <a:rPr lang="en-US" smtClean="0"/>
              <a:t>9</a:t>
            </a:fld>
            <a:endParaRPr lang="en-US" dirty="0"/>
          </a:p>
        </p:txBody>
      </p:sp>
    </p:spTree>
    <p:extLst>
      <p:ext uri="{BB962C8B-B14F-4D97-AF65-F5344CB8AC3E}">
        <p14:creationId xmlns:p14="http://schemas.microsoft.com/office/powerpoint/2010/main" val="6905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4919ACA-B27F-204C-BD2F-CF9C99BBD105}" type="datetimeFigureOut">
              <a:rPr lang="en-US" smtClean="0"/>
              <a:t>8/15/2018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8C74DA-9141-544B-980C-2481C17AC4EB}"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919ACA-B27F-204C-BD2F-CF9C99BBD105}" type="datetimeFigureOut">
              <a:rPr lang="en-US" smtClean="0"/>
              <a:t>8/15/2018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8C74DA-9141-544B-980C-2481C17AC4EB}"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919ACA-B27F-204C-BD2F-CF9C99BBD105}" type="datetimeFigureOut">
              <a:rPr lang="en-US" smtClean="0"/>
              <a:t>8/15/2018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8C74DA-9141-544B-980C-2481C17AC4EB}"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919ACA-B27F-204C-BD2F-CF9C99BBD105}" type="datetimeFigureOut">
              <a:rPr lang="en-US" smtClean="0"/>
              <a:t>8/15/2018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8C74DA-9141-544B-980C-2481C17AC4EB}"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919ACA-B27F-204C-BD2F-CF9C99BBD105}" type="datetimeFigureOut">
              <a:rPr lang="en-US" smtClean="0"/>
              <a:t>8/15/2018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8C74DA-9141-544B-980C-2481C17AC4EB}"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4919ACA-B27F-204C-BD2F-CF9C99BBD105}" type="datetimeFigureOut">
              <a:rPr lang="en-US" smtClean="0"/>
              <a:t>8/15/2018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8C74DA-9141-544B-980C-2481C17AC4EB}"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4919ACA-B27F-204C-BD2F-CF9C99BBD105}" type="datetimeFigureOut">
              <a:rPr lang="en-US" smtClean="0"/>
              <a:t>8/15/2018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8C74DA-9141-544B-980C-2481C17AC4EB}"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4919ACA-B27F-204C-BD2F-CF9C99BBD105}" type="datetimeFigureOut">
              <a:rPr lang="en-US" smtClean="0"/>
              <a:t>8/15/2018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8C74DA-9141-544B-980C-2481C17AC4EB}"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919ACA-B27F-204C-BD2F-CF9C99BBD105}" type="datetimeFigureOut">
              <a:rPr lang="en-US" smtClean="0"/>
              <a:t>8/15/2018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8C74DA-9141-544B-980C-2481C17AC4EB}"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919ACA-B27F-204C-BD2F-CF9C99BBD105}" type="datetimeFigureOut">
              <a:rPr lang="en-US" smtClean="0"/>
              <a:t>8/15/2018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8C74DA-9141-544B-980C-2481C17AC4EB}"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919ACA-B27F-204C-BD2F-CF9C99BBD105}" type="datetimeFigureOut">
              <a:rPr lang="en-US" smtClean="0"/>
              <a:t>8/15/2018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8C74DA-9141-544B-980C-2481C17AC4EB}"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919ACA-B27F-204C-BD2F-CF9C99BBD105}" type="datetimeFigureOut">
              <a:rPr lang="en-US" smtClean="0"/>
              <a:t>8/15/2018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8C74DA-9141-544B-980C-2481C17AC4EB}"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ID Ground Rounds </a:t>
            </a:r>
            <a:br>
              <a:rPr lang="en-US" dirty="0" smtClean="0"/>
            </a:br>
            <a:r>
              <a:rPr lang="en-US" dirty="0" smtClean="0"/>
              <a:t>Case Presentation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7A1D00-0350-2440-A618-E7AF5A175ED3}"/>
              </a:ext>
            </a:extLst>
          </p:cNvPr>
          <p:cNvSpPr>
            <a:spLocks noGrp="1"/>
          </p:cNvSpPr>
          <p:nvPr>
            <p:ph type="title"/>
          </p:nvPr>
        </p:nvSpPr>
        <p:spPr/>
        <p:txBody>
          <a:bodyPr>
            <a:normAutofit/>
          </a:bodyPr>
          <a:lstStyle/>
          <a:p>
            <a:r>
              <a:rPr lang="en-US" dirty="0"/>
              <a:t>OR Specimen</a:t>
            </a:r>
          </a:p>
        </p:txBody>
      </p:sp>
      <p:sp>
        <p:nvSpPr>
          <p:cNvPr id="3" name="Content Placeholder 2">
            <a:extLst>
              <a:ext uri="{FF2B5EF4-FFF2-40B4-BE49-F238E27FC236}">
                <a16:creationId xmlns:a16="http://schemas.microsoft.com/office/drawing/2014/main" xmlns="" id="{F02330A1-AF67-2A4D-BD24-84379833E331}"/>
              </a:ext>
            </a:extLst>
          </p:cNvPr>
          <p:cNvSpPr>
            <a:spLocks noGrp="1"/>
          </p:cNvSpPr>
          <p:nvPr>
            <p:ph idx="1"/>
          </p:nvPr>
        </p:nvSpPr>
        <p:spPr/>
        <p:txBody>
          <a:bodyPr/>
          <a:lstStyle/>
          <a:p>
            <a:r>
              <a:rPr lang="en-US" dirty="0"/>
              <a:t>Deep Right Hip Tissue</a:t>
            </a:r>
          </a:p>
          <a:p>
            <a:pPr lvl="1"/>
            <a:r>
              <a:rPr lang="en-US" dirty="0"/>
              <a:t>Gram Stain</a:t>
            </a:r>
          </a:p>
          <a:p>
            <a:pPr lvl="2"/>
            <a:r>
              <a:rPr lang="en-US" dirty="0"/>
              <a:t>Moderate red blood cells</a:t>
            </a:r>
          </a:p>
          <a:p>
            <a:pPr lvl="2"/>
            <a:r>
              <a:rPr lang="en-US" dirty="0"/>
              <a:t>Few white blood cells</a:t>
            </a:r>
          </a:p>
          <a:p>
            <a:pPr lvl="2"/>
            <a:r>
              <a:rPr lang="en-US" dirty="0"/>
              <a:t>No organisms seen</a:t>
            </a:r>
          </a:p>
          <a:p>
            <a:pPr lvl="2"/>
            <a:r>
              <a:rPr lang="en-US" dirty="0"/>
              <a:t>No Acid Fast Bacilli seen</a:t>
            </a:r>
          </a:p>
        </p:txBody>
      </p:sp>
    </p:spTree>
    <p:extLst>
      <p:ext uri="{BB962C8B-B14F-4D97-AF65-F5344CB8AC3E}">
        <p14:creationId xmlns:p14="http://schemas.microsoft.com/office/powerpoint/2010/main" val="38097576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Thoughts?</a:t>
            </a:r>
          </a:p>
        </p:txBody>
      </p:sp>
    </p:spTree>
    <p:extLst>
      <p:ext uri="{BB962C8B-B14F-4D97-AF65-F5344CB8AC3E}">
        <p14:creationId xmlns:p14="http://schemas.microsoft.com/office/powerpoint/2010/main" val="3950296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Hospital </a:t>
            </a:r>
            <a:r>
              <a:rPr lang="en-US" dirty="0" smtClean="0"/>
              <a:t>C</a:t>
            </a:r>
            <a:r>
              <a:rPr lang="en-US" dirty="0" smtClean="0"/>
              <a:t>ourse, continued</a:t>
            </a:r>
            <a:endParaRPr lang="en-US" dirty="0"/>
          </a:p>
        </p:txBody>
      </p:sp>
      <p:sp>
        <p:nvSpPr>
          <p:cNvPr id="3" name="Content Placeholder 2"/>
          <p:cNvSpPr>
            <a:spLocks noGrp="1"/>
          </p:cNvSpPr>
          <p:nvPr>
            <p:ph idx="1"/>
          </p:nvPr>
        </p:nvSpPr>
        <p:spPr/>
        <p:txBody>
          <a:bodyPr/>
          <a:lstStyle/>
          <a:p>
            <a:r>
              <a:rPr lang="en-US" dirty="0"/>
              <a:t>Cultures with no growth during admission</a:t>
            </a:r>
          </a:p>
          <a:p>
            <a:r>
              <a:rPr lang="en-US" dirty="0"/>
              <a:t>Treated with IV vancomycin and PO </a:t>
            </a:r>
            <a:r>
              <a:rPr lang="en-US" dirty="0" smtClean="0"/>
              <a:t>levofloxacin </a:t>
            </a:r>
            <a:r>
              <a:rPr lang="en-US" dirty="0" smtClean="0"/>
              <a:t>750 </a:t>
            </a:r>
            <a:r>
              <a:rPr lang="en-US" dirty="0"/>
              <a:t>mg daily </a:t>
            </a:r>
          </a:p>
          <a:p>
            <a:r>
              <a:rPr lang="en-US" dirty="0"/>
              <a:t>Pain, swelling, redness of R hip improved after I&amp;D, antibiotics</a:t>
            </a:r>
          </a:p>
          <a:p>
            <a:r>
              <a:rPr lang="en-US" dirty="0"/>
              <a:t>PICC placed and patient discharged to home to complete 6 weeks </a:t>
            </a:r>
            <a:r>
              <a:rPr lang="en-US" dirty="0" smtClean="0"/>
              <a:t>of antibiotic </a:t>
            </a:r>
            <a:r>
              <a:rPr lang="en-US" dirty="0"/>
              <a:t>therapy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96C7CC-891E-1541-BB4B-01CE0FA5B818}"/>
              </a:ext>
            </a:extLst>
          </p:cNvPr>
          <p:cNvSpPr>
            <a:spLocks noGrp="1"/>
          </p:cNvSpPr>
          <p:nvPr>
            <p:ph type="title"/>
          </p:nvPr>
        </p:nvSpPr>
        <p:spPr/>
        <p:txBody>
          <a:bodyPr/>
          <a:lstStyle/>
          <a:p>
            <a:r>
              <a:rPr lang="en-US" dirty="0"/>
              <a:t>4 week follow up in ID clinic</a:t>
            </a:r>
          </a:p>
        </p:txBody>
      </p:sp>
      <p:sp>
        <p:nvSpPr>
          <p:cNvPr id="3" name="Content Placeholder 2">
            <a:extLst>
              <a:ext uri="{FF2B5EF4-FFF2-40B4-BE49-F238E27FC236}">
                <a16:creationId xmlns:a16="http://schemas.microsoft.com/office/drawing/2014/main" xmlns="" id="{7661AF8A-57A9-B046-AD8C-A58ADFF7D85A}"/>
              </a:ext>
            </a:extLst>
          </p:cNvPr>
          <p:cNvSpPr>
            <a:spLocks noGrp="1"/>
          </p:cNvSpPr>
          <p:nvPr>
            <p:ph idx="1"/>
          </p:nvPr>
        </p:nvSpPr>
        <p:spPr>
          <a:xfrm>
            <a:off x="457200" y="1600200"/>
            <a:ext cx="8229600" cy="4909930"/>
          </a:xfrm>
        </p:spPr>
        <p:txBody>
          <a:bodyPr>
            <a:normAutofit lnSpcReduction="10000"/>
          </a:bodyPr>
          <a:lstStyle/>
          <a:p>
            <a:r>
              <a:rPr lang="en-US" dirty="0"/>
              <a:t>Hip wound continues to drain, now more serous fluid</a:t>
            </a:r>
          </a:p>
          <a:p>
            <a:r>
              <a:rPr lang="en-US" b="1" dirty="0"/>
              <a:t>New growth from OR specimen</a:t>
            </a:r>
          </a:p>
          <a:p>
            <a:pPr lvl="1"/>
            <a:r>
              <a:rPr lang="en-US" dirty="0"/>
              <a:t>Deep Right Hip Tissue</a:t>
            </a:r>
          </a:p>
          <a:p>
            <a:pPr lvl="2"/>
            <a:r>
              <a:rPr lang="en-US" dirty="0">
                <a:solidFill>
                  <a:srgbClr val="FF0000"/>
                </a:solidFill>
              </a:rPr>
              <a:t>Growth of Mycobacterium tuberculosis </a:t>
            </a:r>
            <a:r>
              <a:rPr lang="en-US" dirty="0" smtClean="0">
                <a:solidFill>
                  <a:srgbClr val="FF0000"/>
                </a:solidFill>
              </a:rPr>
              <a:t>complex</a:t>
            </a:r>
          </a:p>
          <a:p>
            <a:pPr marL="914400" lvl="2" indent="0">
              <a:buNone/>
            </a:pPr>
            <a:endParaRPr lang="en-US" dirty="0">
              <a:solidFill>
                <a:srgbClr val="FF0000"/>
              </a:solidFill>
            </a:endParaRPr>
          </a:p>
          <a:p>
            <a:r>
              <a:rPr lang="en-US" dirty="0"/>
              <a:t>Started on RIPE </a:t>
            </a:r>
            <a:r>
              <a:rPr lang="en-US" dirty="0" smtClean="0"/>
              <a:t>(Rifampin + Isoniazid + Pyrazinamide + Ethambutol + </a:t>
            </a:r>
            <a:r>
              <a:rPr lang="en-US" dirty="0" smtClean="0"/>
              <a:t>pyridoxine) </a:t>
            </a:r>
            <a:r>
              <a:rPr lang="en-US" dirty="0" smtClean="0"/>
              <a:t>therapy </a:t>
            </a:r>
            <a:r>
              <a:rPr lang="en-US" dirty="0"/>
              <a:t>for </a:t>
            </a:r>
            <a:r>
              <a:rPr lang="en-US" dirty="0" smtClean="0"/>
              <a:t>tuberculous (TB)</a:t>
            </a:r>
            <a:r>
              <a:rPr lang="en-US" dirty="0" smtClean="0"/>
              <a:t> </a:t>
            </a:r>
            <a:r>
              <a:rPr lang="en-US" dirty="0"/>
              <a:t>osteomyelitis with bursitis and gluteal abscess of </a:t>
            </a:r>
            <a:r>
              <a:rPr lang="en-US" dirty="0" smtClean="0"/>
              <a:t>right </a:t>
            </a:r>
            <a:r>
              <a:rPr lang="en-US" dirty="0"/>
              <a:t>hip</a:t>
            </a:r>
          </a:p>
        </p:txBody>
      </p:sp>
    </p:spTree>
    <p:extLst>
      <p:ext uri="{BB962C8B-B14F-4D97-AF65-F5344CB8AC3E}">
        <p14:creationId xmlns:p14="http://schemas.microsoft.com/office/powerpoint/2010/main" val="37576263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3"/>
          <p:cNvPicPr>
            <a:picLocks noChangeAspect="1"/>
          </p:cNvPicPr>
          <p:nvPr/>
        </p:nvPicPr>
        <p:blipFill rotWithShape="1">
          <a:blip r:embed="rId2"/>
          <a:srcRect r="181"/>
          <a:stretch/>
        </p:blipFill>
        <p:spPr>
          <a:xfrm>
            <a:off x="3479292" y="10"/>
            <a:ext cx="5664708" cy="6857990"/>
          </a:xfrm>
          <a:prstGeom prst="rect">
            <a:avLst/>
          </a:prstGeom>
          <a:effectLst/>
        </p:spPr>
      </p:pic>
      <p:sp>
        <p:nvSpPr>
          <p:cNvPr id="8" name="Content Placeholder 7"/>
          <p:cNvSpPr>
            <a:spLocks noGrp="1"/>
          </p:cNvSpPr>
          <p:nvPr>
            <p:ph idx="1"/>
          </p:nvPr>
        </p:nvSpPr>
        <p:spPr>
          <a:xfrm>
            <a:off x="258417" y="2438401"/>
            <a:ext cx="3091070" cy="3785419"/>
          </a:xfrm>
        </p:spPr>
        <p:txBody>
          <a:bodyPr>
            <a:normAutofit/>
          </a:bodyPr>
          <a:lstStyle/>
          <a:p>
            <a:pPr marL="0" indent="0">
              <a:buNone/>
            </a:pPr>
            <a:r>
              <a:rPr lang="en-US" sz="2000" dirty="0" smtClean="0"/>
              <a:t>Chest X-ray:</a:t>
            </a:r>
          </a:p>
          <a:p>
            <a:pPr marL="0" indent="0">
              <a:buNone/>
            </a:pPr>
            <a:r>
              <a:rPr lang="en-US" sz="2000" dirty="0" smtClean="0"/>
              <a:t>1</a:t>
            </a:r>
            <a:r>
              <a:rPr lang="en-US" sz="2000" dirty="0"/>
              <a:t>. No </a:t>
            </a:r>
            <a:r>
              <a:rPr lang="en-US" sz="2000" dirty="0" smtClean="0"/>
              <a:t>focal consolidation</a:t>
            </a:r>
            <a:r>
              <a:rPr lang="en-US" sz="2000" dirty="0"/>
              <a:t>.</a:t>
            </a:r>
          </a:p>
          <a:p>
            <a:pPr marL="0" indent="0">
              <a:buNone/>
            </a:pPr>
            <a:r>
              <a:rPr lang="en-US" sz="2000" dirty="0"/>
              <a:t>2. Small nodular opacity within the apex of the right lung. Two additional smaller nodules within the lateral right middle lobe and along the lateral aspect of the left lung base. </a:t>
            </a:r>
          </a:p>
          <a:p>
            <a:endParaRPr lang="en-US" sz="2000" dirty="0"/>
          </a:p>
        </p:txBody>
      </p:sp>
    </p:spTree>
    <p:extLst>
      <p:ext uri="{BB962C8B-B14F-4D97-AF65-F5344CB8AC3E}">
        <p14:creationId xmlns:p14="http://schemas.microsoft.com/office/powerpoint/2010/main" val="33160311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10 days into therapy…</a:t>
            </a:r>
          </a:p>
        </p:txBody>
      </p:sp>
      <p:sp>
        <p:nvSpPr>
          <p:cNvPr id="3" name="Content Placeholder 2"/>
          <p:cNvSpPr>
            <a:spLocks noGrp="1"/>
          </p:cNvSpPr>
          <p:nvPr>
            <p:ph idx="1"/>
          </p:nvPr>
        </p:nvSpPr>
        <p:spPr/>
        <p:txBody>
          <a:bodyPr/>
          <a:lstStyle/>
          <a:p>
            <a:r>
              <a:rPr lang="en-US" dirty="0"/>
              <a:t>Patient calls complaining of nausea, vomiting, fatigue, poor </a:t>
            </a:r>
            <a:r>
              <a:rPr lang="en-US" dirty="0" smtClean="0"/>
              <a:t>oral intake, </a:t>
            </a:r>
            <a:r>
              <a:rPr lang="en-US" dirty="0"/>
              <a:t>frequent </a:t>
            </a:r>
            <a:r>
              <a:rPr lang="en-US" dirty="0" smtClean="0"/>
              <a:t>belching</a:t>
            </a:r>
          </a:p>
          <a:p>
            <a:pPr marL="0" indent="0">
              <a:buNone/>
            </a:pPr>
            <a:endParaRPr lang="en-US" dirty="0"/>
          </a:p>
          <a:p>
            <a:r>
              <a:rPr lang="en-US" dirty="0"/>
              <a:t>Admitted directly from clinic due to </a:t>
            </a:r>
            <a:r>
              <a:rPr lang="en-US" dirty="0" smtClean="0"/>
              <a:t>suspected intolerance </a:t>
            </a:r>
            <a:r>
              <a:rPr lang="en-US" dirty="0"/>
              <a:t>of TB </a:t>
            </a:r>
            <a:r>
              <a:rPr lang="en-US" dirty="0" smtClean="0"/>
              <a:t>medications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New Laboratory Results</a:t>
            </a:r>
            <a:endParaRPr lang="en-US" dirty="0"/>
          </a:p>
        </p:txBody>
      </p:sp>
      <p:sp>
        <p:nvSpPr>
          <p:cNvPr id="4" name="Content Placeholder 2"/>
          <p:cNvSpPr txBox="1">
            <a:spLocks/>
          </p:cNvSpPr>
          <p:nvPr/>
        </p:nvSpPr>
        <p:spPr>
          <a:xfrm>
            <a:off x="695738" y="1386691"/>
            <a:ext cx="4257261" cy="4099708"/>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r>
              <a:rPr kumimoji="0" lang="en-US" sz="2571" b="0" i="0" u="none" strike="noStrike" kern="1200" cap="none" spc="0" normalizeH="0" baseline="0" noProof="0" dirty="0">
                <a:ln>
                  <a:noFill/>
                </a:ln>
                <a:solidFill>
                  <a:schemeClr val="tx1"/>
                </a:solidFill>
                <a:effectLst/>
                <a:uLnTx/>
                <a:uFillTx/>
                <a:latin typeface="+mn-lt"/>
                <a:ea typeface="+mn-ea"/>
                <a:cs typeface="+mn-cs"/>
              </a:rPr>
              <a:t>CBC: </a:t>
            </a: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r>
              <a:rPr kumimoji="0" lang="en-US" sz="2200" b="1" i="0" u="none" strike="noStrike" kern="1200" cap="none" spc="0" normalizeH="0" baseline="0" noProof="0" dirty="0">
                <a:ln>
                  <a:noFill/>
                </a:ln>
                <a:solidFill>
                  <a:schemeClr val="tx1"/>
                </a:solidFill>
                <a:effectLst/>
                <a:uLnTx/>
                <a:uFillTx/>
                <a:latin typeface="+mn-lt"/>
                <a:ea typeface="+mn-ea"/>
                <a:cs typeface="+mn-cs"/>
              </a:rPr>
              <a:t>Lab Results</a:t>
            </a:r>
            <a:r>
              <a:rPr kumimoji="0" lang="en-US" sz="2571" b="1" i="0" u="none" strike="noStrike" kern="1200" cap="none" spc="0" normalizeH="0" baseline="0" noProof="0" dirty="0">
                <a:ln>
                  <a:noFill/>
                </a:ln>
                <a:solidFill>
                  <a:schemeClr val="tx1"/>
                </a:solidFill>
                <a:effectLst/>
                <a:uLnTx/>
                <a:uFillTx/>
                <a:latin typeface="+mn-lt"/>
                <a:ea typeface="+mn-ea"/>
                <a:cs typeface="+mn-cs"/>
              </a:rPr>
              <a:t>	</a:t>
            </a:r>
            <a:r>
              <a:rPr kumimoji="0" lang="en-US" sz="2571" b="0" i="0" u="none" strike="noStrike" kern="1200" cap="none" spc="0" normalizeH="0" baseline="0" noProof="0" dirty="0">
                <a:ln>
                  <a:noFill/>
                </a:ln>
                <a:solidFill>
                  <a:schemeClr val="tx1"/>
                </a:solidFill>
                <a:effectLst/>
                <a:uLnTx/>
                <a:uFillTx/>
                <a:latin typeface="+mn-lt"/>
                <a:ea typeface="+mn-ea"/>
                <a:cs typeface="+mn-cs"/>
              </a:rPr>
              <a:t>	   	</a:t>
            </a:r>
          </a:p>
          <a:p>
            <a:pPr marL="342900" marR="0" lvl="0" indent="-342900" algn="l" defTabSz="457200" rtl="0" eaLnBrk="1" fontAlgn="auto" latinLnBrk="0" hangingPunct="1">
              <a:lnSpc>
                <a:spcPct val="110000"/>
              </a:lnSpc>
              <a:spcBef>
                <a:spcPct val="2000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schemeClr val="tx1"/>
                </a:solidFill>
                <a:effectLst/>
                <a:uLnTx/>
                <a:uFillTx/>
              </a:rPr>
              <a:t> 	WBC	    7.3		</a:t>
            </a:r>
          </a:p>
          <a:p>
            <a:pPr marL="342900" marR="0" lvl="0" indent="-342900" algn="l" defTabSz="457200" rtl="0" eaLnBrk="1" fontAlgn="auto" latinLnBrk="0" hangingPunct="1">
              <a:lnSpc>
                <a:spcPct val="110000"/>
              </a:lnSpc>
              <a:spcBef>
                <a:spcPct val="2000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schemeClr val="tx1"/>
                </a:solidFill>
                <a:effectLst/>
                <a:uLnTx/>
                <a:uFillTx/>
              </a:rPr>
              <a:t> 	HGB	   </a:t>
            </a:r>
            <a:r>
              <a:rPr kumimoji="0" lang="en-US" sz="2200" b="0" i="0" u="none" strike="noStrike" kern="1200" cap="none" spc="0" normalizeH="0" baseline="0" noProof="0" dirty="0" smtClean="0">
                <a:ln>
                  <a:noFill/>
                </a:ln>
                <a:solidFill>
                  <a:schemeClr val="tx1"/>
                </a:solidFill>
                <a:effectLst/>
                <a:uLnTx/>
                <a:uFillTx/>
              </a:rPr>
              <a:t> </a:t>
            </a:r>
            <a:r>
              <a:rPr kumimoji="0" lang="en-US" sz="2200" b="0" i="0" u="none" strike="noStrike" kern="1200" cap="none" spc="0" normalizeH="0" baseline="0" noProof="0" dirty="0">
                <a:ln>
                  <a:noFill/>
                </a:ln>
                <a:solidFill>
                  <a:schemeClr val="tx1"/>
                </a:solidFill>
                <a:effectLst/>
                <a:uLnTx/>
                <a:uFillTx/>
              </a:rPr>
              <a:t>14		</a:t>
            </a:r>
          </a:p>
          <a:p>
            <a:pPr marL="342900" marR="0" lvl="0" indent="-342900" algn="l" defTabSz="457200" rtl="0" eaLnBrk="1" fontAlgn="auto" latinLnBrk="0" hangingPunct="1">
              <a:lnSpc>
                <a:spcPct val="110000"/>
              </a:lnSpc>
              <a:spcBef>
                <a:spcPct val="20000"/>
              </a:spcBef>
              <a:spcAft>
                <a:spcPts val="0"/>
              </a:spcAft>
              <a:buClrTx/>
              <a:buSzTx/>
              <a:buFont typeface="Arial" panose="020B0604020202020204" pitchFamily="34" charset="0"/>
              <a:buChar char="•"/>
              <a:tabLst/>
              <a:defRPr/>
            </a:pPr>
            <a:r>
              <a:rPr lang="en-US" sz="2200" dirty="0"/>
              <a:t> </a:t>
            </a:r>
            <a:r>
              <a:rPr lang="en-US" sz="2200" dirty="0" smtClean="0"/>
              <a:t> HCT           </a:t>
            </a:r>
            <a:r>
              <a:rPr lang="en-US" sz="2200" dirty="0"/>
              <a:t>42.4</a:t>
            </a:r>
            <a:r>
              <a:rPr kumimoji="0" lang="en-US" sz="2200" b="0" i="0" u="none" strike="noStrike" kern="1200" cap="none" spc="0" normalizeH="0" baseline="0" noProof="0" dirty="0">
                <a:ln>
                  <a:noFill/>
                </a:ln>
                <a:solidFill>
                  <a:schemeClr val="tx1"/>
                </a:solidFill>
                <a:effectLst/>
                <a:uLnTx/>
                <a:uFillTx/>
              </a:rPr>
              <a:t>	</a:t>
            </a:r>
            <a:endParaRPr lang="en-US" sz="2200" noProof="0" dirty="0" smtClean="0"/>
          </a:p>
          <a:p>
            <a:pPr marL="342900" marR="0" lvl="0" indent="-342900" algn="l" defTabSz="457200" rtl="0" eaLnBrk="1" fontAlgn="auto" latinLnBrk="0" hangingPunct="1">
              <a:lnSpc>
                <a:spcPct val="110000"/>
              </a:lnSpc>
              <a:spcBef>
                <a:spcPct val="20000"/>
              </a:spcBef>
              <a:spcAft>
                <a:spcPts val="0"/>
              </a:spcAft>
              <a:buClrTx/>
              <a:buSzTx/>
              <a:buFont typeface="Arial" panose="020B0604020202020204" pitchFamily="34" charset="0"/>
              <a:buChar char="•"/>
              <a:tabLst/>
              <a:defRPr/>
            </a:pPr>
            <a:r>
              <a:rPr lang="en-US" sz="2200" dirty="0" smtClean="0"/>
              <a:t>  </a:t>
            </a:r>
            <a:r>
              <a:rPr kumimoji="0" lang="en-US" sz="2200" b="0" i="0" u="none" strike="noStrike" kern="1200" cap="none" spc="0" normalizeH="0" baseline="0" noProof="0" dirty="0" smtClean="0">
                <a:ln>
                  <a:noFill/>
                </a:ln>
                <a:solidFill>
                  <a:schemeClr val="tx1"/>
                </a:solidFill>
                <a:effectLst/>
                <a:uLnTx/>
                <a:uFillTx/>
              </a:rPr>
              <a:t>PLT</a:t>
            </a:r>
            <a:r>
              <a:rPr kumimoji="0" lang="en-US" sz="2200" b="0" i="0" u="none" strike="noStrike" kern="1200" cap="none" spc="0" normalizeH="0" baseline="0" noProof="0" dirty="0">
                <a:ln>
                  <a:noFill/>
                </a:ln>
                <a:solidFill>
                  <a:schemeClr val="tx1"/>
                </a:solidFill>
                <a:effectLst/>
                <a:uLnTx/>
                <a:uFillTx/>
              </a:rPr>
              <a:t>	          314	</a:t>
            </a:r>
            <a:r>
              <a:rPr kumimoji="0" lang="en-US" sz="3200" b="0" i="0" u="none" strike="noStrike" kern="1200" cap="none" spc="0" normalizeH="0" baseline="0" noProof="0" dirty="0">
                <a:ln>
                  <a:noFill/>
                </a:ln>
                <a:solidFill>
                  <a:schemeClr val="tx1"/>
                </a:solidFill>
                <a:effectLst/>
                <a:uLnTx/>
                <a:uFillTx/>
                <a:latin typeface="+mn-lt"/>
                <a:ea typeface="+mn-ea"/>
                <a:cs typeface="+mn-cs"/>
              </a:rPr>
              <a:t>	</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R="0" lvl="0" algn="l" defTabSz="457200" rtl="0" eaLnBrk="1" fontAlgn="auto" latinLnBrk="0" hangingPunct="1">
              <a:lnSpc>
                <a:spcPct val="100000"/>
              </a:lnSpc>
              <a:spcBef>
                <a:spcPct val="20000"/>
              </a:spcBef>
              <a:spcAft>
                <a:spcPts val="0"/>
              </a:spcAft>
              <a:buClrTx/>
              <a:buSzTx/>
              <a:tabLst/>
              <a:defRPr/>
            </a:pPr>
            <a:r>
              <a:rPr kumimoji="0" lang="en-US" sz="3200" b="0" i="0" u="none" strike="noStrike" kern="1200" cap="none" spc="0" normalizeH="0" baseline="0" noProof="0" dirty="0">
                <a:ln>
                  <a:noFill/>
                </a:ln>
                <a:solidFill>
                  <a:schemeClr val="tx1"/>
                </a:solidFill>
                <a:effectLst/>
                <a:uLnTx/>
                <a:uFillTx/>
                <a:latin typeface="+mn-lt"/>
                <a:ea typeface="+mn-ea"/>
                <a:cs typeface="+mn-cs"/>
              </a:rPr>
              <a:t> </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TextBox 4"/>
          <p:cNvSpPr txBox="1"/>
          <p:nvPr/>
        </p:nvSpPr>
        <p:spPr>
          <a:xfrm>
            <a:off x="3588027" y="1288895"/>
            <a:ext cx="5606770" cy="5293757"/>
          </a:xfrm>
          <a:prstGeom prst="rect">
            <a:avLst/>
          </a:prstGeom>
          <a:noFill/>
        </p:spPr>
        <p:txBody>
          <a:bodyPr wrap="square" rtlCol="0">
            <a:spAutoFit/>
          </a:bodyPr>
          <a:lstStyle/>
          <a:p>
            <a:pPr>
              <a:buNone/>
            </a:pPr>
            <a:r>
              <a:rPr lang="en-US" sz="2000" dirty="0"/>
              <a:t>CMP: </a:t>
            </a:r>
          </a:p>
          <a:p>
            <a:pPr>
              <a:buNone/>
            </a:pPr>
            <a:r>
              <a:rPr lang="en-US" sz="2000" b="1" dirty="0"/>
              <a:t>Lab Results	</a:t>
            </a:r>
            <a:r>
              <a:rPr lang="en-US" sz="2000" dirty="0"/>
              <a:t>		</a:t>
            </a:r>
          </a:p>
          <a:p>
            <a:pPr>
              <a:buNone/>
            </a:pPr>
            <a:r>
              <a:rPr lang="en-US" sz="2000" dirty="0"/>
              <a:t> 	NA	          139		</a:t>
            </a:r>
          </a:p>
          <a:p>
            <a:pPr>
              <a:buNone/>
            </a:pPr>
            <a:r>
              <a:rPr lang="en-US" sz="2000" dirty="0"/>
              <a:t> 	K	           4.4		</a:t>
            </a:r>
          </a:p>
          <a:p>
            <a:pPr>
              <a:buNone/>
            </a:pPr>
            <a:r>
              <a:rPr lang="en-US" sz="2000" dirty="0"/>
              <a:t> 	CL	          102		</a:t>
            </a:r>
          </a:p>
          <a:p>
            <a:pPr>
              <a:buNone/>
            </a:pPr>
            <a:r>
              <a:rPr lang="en-US" sz="2000" dirty="0"/>
              <a:t> 	CO2	           16		</a:t>
            </a:r>
          </a:p>
          <a:p>
            <a:pPr>
              <a:buNone/>
            </a:pPr>
            <a:r>
              <a:rPr lang="en-US" sz="2000" dirty="0"/>
              <a:t> 	BUN	   20		</a:t>
            </a:r>
          </a:p>
          <a:p>
            <a:pPr>
              <a:buNone/>
            </a:pPr>
            <a:r>
              <a:rPr lang="en-US" sz="2000" dirty="0"/>
              <a:t> 	CREAT	  0.84		</a:t>
            </a:r>
          </a:p>
          <a:p>
            <a:pPr>
              <a:buNone/>
            </a:pPr>
            <a:r>
              <a:rPr lang="en-US" sz="2000" dirty="0"/>
              <a:t> 	GLU       	   74		</a:t>
            </a:r>
          </a:p>
          <a:p>
            <a:pPr>
              <a:buNone/>
            </a:pPr>
            <a:r>
              <a:rPr lang="en-US" sz="2000" dirty="0"/>
              <a:t> 	PROT	   8.0		</a:t>
            </a:r>
          </a:p>
          <a:p>
            <a:pPr>
              <a:buNone/>
            </a:pPr>
            <a:r>
              <a:rPr lang="en-US" sz="2000" dirty="0"/>
              <a:t> 	ALB	           3.7		</a:t>
            </a:r>
          </a:p>
          <a:p>
            <a:pPr>
              <a:buNone/>
            </a:pPr>
            <a:r>
              <a:rPr lang="en-US" sz="2000" dirty="0"/>
              <a:t> 	CA	           8.3		</a:t>
            </a:r>
          </a:p>
          <a:p>
            <a:pPr>
              <a:buNone/>
            </a:pPr>
            <a:r>
              <a:rPr lang="en-US" sz="2000" dirty="0"/>
              <a:t> 	TBIL	           </a:t>
            </a:r>
            <a:r>
              <a:rPr lang="en-US" sz="2000" b="1" dirty="0">
                <a:solidFill>
                  <a:srgbClr val="FF0000"/>
                </a:solidFill>
              </a:rPr>
              <a:t>1.7  </a:t>
            </a:r>
            <a:r>
              <a:rPr lang="en-US" sz="2000" dirty="0" smtClean="0"/>
              <a:t>(upper limit normal: 0.4</a:t>
            </a:r>
            <a:r>
              <a:rPr lang="en-US" sz="2000" dirty="0"/>
              <a:t>)		</a:t>
            </a:r>
          </a:p>
          <a:p>
            <a:pPr>
              <a:buNone/>
            </a:pPr>
            <a:r>
              <a:rPr lang="en-US" sz="2000" dirty="0"/>
              <a:t> 	AP	          </a:t>
            </a:r>
            <a:r>
              <a:rPr lang="en-US" sz="2000" b="1" dirty="0">
                <a:solidFill>
                  <a:srgbClr val="FF0000"/>
                </a:solidFill>
              </a:rPr>
              <a:t>290 </a:t>
            </a:r>
            <a:r>
              <a:rPr lang="en-US" sz="2000" dirty="0"/>
              <a:t>(upper limit </a:t>
            </a:r>
            <a:r>
              <a:rPr lang="en-US" sz="2000" dirty="0" smtClean="0"/>
              <a:t>normal: </a:t>
            </a:r>
            <a:r>
              <a:rPr lang="en-US" sz="2000" dirty="0"/>
              <a:t>164</a:t>
            </a:r>
            <a:r>
              <a:rPr lang="en-US" sz="2000" dirty="0"/>
              <a:t>)	</a:t>
            </a:r>
            <a:r>
              <a:rPr lang="en-US" sz="2000" dirty="0">
                <a:solidFill>
                  <a:srgbClr val="FF0000"/>
                </a:solidFill>
              </a:rPr>
              <a:t>	</a:t>
            </a:r>
          </a:p>
          <a:p>
            <a:pPr>
              <a:buNone/>
            </a:pPr>
            <a:r>
              <a:rPr lang="en-US" sz="2000" dirty="0"/>
              <a:t> 	AST	          </a:t>
            </a:r>
            <a:r>
              <a:rPr lang="en-US" sz="2000" b="1" dirty="0">
                <a:solidFill>
                  <a:srgbClr val="FF0000"/>
                </a:solidFill>
              </a:rPr>
              <a:t>1287 </a:t>
            </a:r>
            <a:r>
              <a:rPr lang="en-US" sz="2000" dirty="0"/>
              <a:t>(upper limit </a:t>
            </a:r>
            <a:r>
              <a:rPr lang="en-US" sz="2000" dirty="0" smtClean="0"/>
              <a:t>normal: 46)</a:t>
            </a:r>
            <a:r>
              <a:rPr lang="en-US" sz="2000" dirty="0">
                <a:solidFill>
                  <a:srgbClr val="FF0000"/>
                </a:solidFill>
              </a:rPr>
              <a:t>	</a:t>
            </a:r>
            <a:r>
              <a:rPr lang="en-US" sz="2000" dirty="0"/>
              <a:t>	</a:t>
            </a:r>
          </a:p>
          <a:p>
            <a:pPr>
              <a:buNone/>
            </a:pPr>
            <a:r>
              <a:rPr lang="en-US" sz="2000" dirty="0"/>
              <a:t> 	ALT	           </a:t>
            </a:r>
            <a:r>
              <a:rPr lang="en-US" sz="2000" b="1" dirty="0">
                <a:solidFill>
                  <a:srgbClr val="FF0000"/>
                </a:solidFill>
              </a:rPr>
              <a:t>532 </a:t>
            </a:r>
            <a:r>
              <a:rPr lang="en-US" sz="2000" dirty="0" smtClean="0"/>
              <a:t>(</a:t>
            </a:r>
            <a:r>
              <a:rPr lang="en-US" sz="2000" dirty="0"/>
              <a:t>upper limit </a:t>
            </a:r>
            <a:r>
              <a:rPr lang="en-US" sz="2000" dirty="0" smtClean="0"/>
              <a:t>normal: </a:t>
            </a:r>
            <a:r>
              <a:rPr lang="en-US" sz="2000" dirty="0" smtClean="0"/>
              <a:t>33</a:t>
            </a:r>
            <a:r>
              <a:rPr lang="en-US" sz="2000" dirty="0"/>
              <a:t>)</a:t>
            </a:r>
            <a:r>
              <a:rPr lang="en-US" sz="2000" dirty="0">
                <a:solidFill>
                  <a:srgbClr val="FF0000"/>
                </a:solidFill>
              </a:rPr>
              <a:t>	</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Chest CT scan without IV contrast</a:t>
            </a:r>
            <a:endParaRPr lang="en-US" dirty="0"/>
          </a:p>
        </p:txBody>
      </p:sp>
      <p:sp>
        <p:nvSpPr>
          <p:cNvPr id="3" name="Content Placeholder 2"/>
          <p:cNvSpPr>
            <a:spLocks noGrp="1"/>
          </p:cNvSpPr>
          <p:nvPr>
            <p:ph idx="1"/>
          </p:nvPr>
        </p:nvSpPr>
        <p:spPr/>
        <p:txBody>
          <a:bodyPr/>
          <a:lstStyle/>
          <a:p>
            <a:r>
              <a:rPr lang="en-US" dirty="0" smtClean="0"/>
              <a:t>Upper </a:t>
            </a:r>
            <a:r>
              <a:rPr lang="en-US" dirty="0"/>
              <a:t>lobe predominant pulmonary nodules, one of which is cavitary. </a:t>
            </a:r>
            <a:endParaRPr lang="en-US" dirty="0" smtClean="0"/>
          </a:p>
          <a:p>
            <a:pPr marL="0" indent="0">
              <a:buNone/>
            </a:pPr>
            <a:endParaRPr lang="en-US" dirty="0"/>
          </a:p>
          <a:p>
            <a:r>
              <a:rPr lang="en-US" dirty="0"/>
              <a:t>Constellation of findings is most suggestive of post primary tuberculosis in accordance with provided clinical history.</a:t>
            </a:r>
          </a:p>
          <a:p>
            <a:endParaRPr lang="en-US" dirty="0"/>
          </a:p>
        </p:txBody>
      </p:sp>
    </p:spTree>
    <p:extLst>
      <p:ext uri="{BB962C8B-B14F-4D97-AF65-F5344CB8AC3E}">
        <p14:creationId xmlns:p14="http://schemas.microsoft.com/office/powerpoint/2010/main" val="18241632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Hospital Course</a:t>
            </a:r>
            <a:endParaRPr lang="en-US" dirty="0"/>
          </a:p>
        </p:txBody>
      </p:sp>
      <p:sp>
        <p:nvSpPr>
          <p:cNvPr id="3" name="Content Placeholder 2"/>
          <p:cNvSpPr>
            <a:spLocks noGrp="1"/>
          </p:cNvSpPr>
          <p:nvPr>
            <p:ph idx="1"/>
          </p:nvPr>
        </p:nvSpPr>
        <p:spPr/>
        <p:txBody>
          <a:bodyPr>
            <a:normAutofit/>
          </a:bodyPr>
          <a:lstStyle/>
          <a:p>
            <a:r>
              <a:rPr lang="en-US" dirty="0"/>
              <a:t>All TB </a:t>
            </a:r>
            <a:r>
              <a:rPr lang="en-US" dirty="0" smtClean="0"/>
              <a:t>medications </a:t>
            </a:r>
            <a:r>
              <a:rPr lang="en-US" dirty="0"/>
              <a:t>held</a:t>
            </a:r>
          </a:p>
          <a:p>
            <a:r>
              <a:rPr lang="en-US" dirty="0" smtClean="0"/>
              <a:t>Improvement in liver function levels and gastrointestinal/constitutional symptoms</a:t>
            </a:r>
          </a:p>
          <a:p>
            <a:r>
              <a:rPr lang="en-US" dirty="0" smtClean="0"/>
              <a:t>AFB </a:t>
            </a:r>
            <a:r>
              <a:rPr lang="en-US" dirty="0"/>
              <a:t>sputum </a:t>
            </a:r>
            <a:r>
              <a:rPr lang="en-US" dirty="0" smtClean="0"/>
              <a:t>smear </a:t>
            </a:r>
            <a:r>
              <a:rPr lang="en-US" dirty="0"/>
              <a:t>negative x </a:t>
            </a:r>
            <a:r>
              <a:rPr lang="en-US" dirty="0" smtClean="0"/>
              <a:t>3</a:t>
            </a:r>
          </a:p>
          <a:p>
            <a:r>
              <a:rPr lang="en-US" dirty="0" smtClean="0"/>
              <a:t>Patient </a:t>
            </a:r>
            <a:r>
              <a:rPr lang="en-US" dirty="0"/>
              <a:t>discharged to home with close </a:t>
            </a:r>
            <a:r>
              <a:rPr lang="en-US" dirty="0" smtClean="0"/>
              <a:t>infectious diseases </a:t>
            </a:r>
            <a:r>
              <a:rPr lang="en-US" dirty="0" smtClean="0"/>
              <a:t>follow-up and eventual step-wise re-introduction of TB medications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Present Illness (HPI)</a:t>
            </a:r>
            <a:endParaRPr lang="en-US" dirty="0"/>
          </a:p>
        </p:txBody>
      </p:sp>
      <p:sp>
        <p:nvSpPr>
          <p:cNvPr id="3" name="Content Placeholder 2"/>
          <p:cNvSpPr>
            <a:spLocks noGrp="1"/>
          </p:cNvSpPr>
          <p:nvPr>
            <p:ph idx="1"/>
          </p:nvPr>
        </p:nvSpPr>
        <p:spPr>
          <a:xfrm>
            <a:off x="457200" y="1600200"/>
            <a:ext cx="8229600" cy="5068957"/>
          </a:xfrm>
        </p:spPr>
        <p:txBody>
          <a:bodyPr>
            <a:normAutofit fontScale="92500" lnSpcReduction="10000"/>
          </a:bodyPr>
          <a:lstStyle/>
          <a:p>
            <a:r>
              <a:rPr lang="en-US" dirty="0"/>
              <a:t>Chief Complaint: </a:t>
            </a:r>
            <a:endParaRPr lang="en-US" dirty="0" smtClean="0"/>
          </a:p>
          <a:p>
            <a:pPr lvl="1"/>
            <a:r>
              <a:rPr lang="en-US" sz="3500" dirty="0" smtClean="0"/>
              <a:t>Right </a:t>
            </a:r>
            <a:r>
              <a:rPr lang="en-US" sz="3500" dirty="0"/>
              <a:t>hip pain and associated </a:t>
            </a:r>
            <a:r>
              <a:rPr lang="en-US" sz="3500" dirty="0" smtClean="0"/>
              <a:t>chills</a:t>
            </a:r>
          </a:p>
          <a:p>
            <a:pPr marL="457200" lvl="1" indent="0">
              <a:buNone/>
            </a:pPr>
            <a:endParaRPr lang="en-US" dirty="0" smtClean="0"/>
          </a:p>
          <a:p>
            <a:r>
              <a:rPr lang="en-US" dirty="0" smtClean="0"/>
              <a:t>56 </a:t>
            </a:r>
            <a:r>
              <a:rPr lang="en-US" dirty="0"/>
              <a:t>year old female with no significant </a:t>
            </a:r>
            <a:r>
              <a:rPr lang="en-US" dirty="0" smtClean="0"/>
              <a:t>past medical history</a:t>
            </a:r>
          </a:p>
          <a:p>
            <a:r>
              <a:rPr lang="en-US" dirty="0"/>
              <a:t>Pain in the </a:t>
            </a:r>
            <a:r>
              <a:rPr lang="en-US" dirty="0" smtClean="0"/>
              <a:t>right </a:t>
            </a:r>
            <a:r>
              <a:rPr lang="en-US" dirty="0"/>
              <a:t>lateral hip started 9 months ago after participating in the Special Olympics Polar Plunge</a:t>
            </a:r>
          </a:p>
          <a:p>
            <a:r>
              <a:rPr lang="en-US" dirty="0"/>
              <a:t>Had been receiving periodic steroid injections by </a:t>
            </a:r>
            <a:r>
              <a:rPr lang="en-US" dirty="0" smtClean="0"/>
              <a:t>primary care physician (PCP) </a:t>
            </a:r>
            <a:r>
              <a:rPr lang="en-US" dirty="0"/>
              <a:t>for suspected </a:t>
            </a:r>
            <a:r>
              <a:rPr lang="en-US" dirty="0" smtClean="0"/>
              <a:t>bursitis</a:t>
            </a:r>
            <a:endParaRPr lang="en-US"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39B9009-9261-9741-88F7-DDC170685909}"/>
              </a:ext>
            </a:extLst>
          </p:cNvPr>
          <p:cNvSpPr>
            <a:spLocks noGrp="1"/>
          </p:cNvSpPr>
          <p:nvPr>
            <p:ph type="title"/>
          </p:nvPr>
        </p:nvSpPr>
        <p:spPr/>
        <p:txBody>
          <a:bodyPr/>
          <a:lstStyle/>
          <a:p>
            <a:r>
              <a:rPr lang="en-US" dirty="0"/>
              <a:t>HPI</a:t>
            </a:r>
          </a:p>
        </p:txBody>
      </p:sp>
      <p:sp>
        <p:nvSpPr>
          <p:cNvPr id="3" name="Content Placeholder 2">
            <a:extLst>
              <a:ext uri="{FF2B5EF4-FFF2-40B4-BE49-F238E27FC236}">
                <a16:creationId xmlns:a16="http://schemas.microsoft.com/office/drawing/2014/main" xmlns="" id="{E4A04237-9911-F747-9D2C-51F8A748BB44}"/>
              </a:ext>
            </a:extLst>
          </p:cNvPr>
          <p:cNvSpPr>
            <a:spLocks noGrp="1"/>
          </p:cNvSpPr>
          <p:nvPr>
            <p:ph idx="1"/>
          </p:nvPr>
        </p:nvSpPr>
        <p:spPr>
          <a:xfrm>
            <a:off x="457200" y="1417638"/>
            <a:ext cx="8229600" cy="5281336"/>
          </a:xfrm>
        </p:spPr>
        <p:txBody>
          <a:bodyPr>
            <a:normAutofit fontScale="77500" lnSpcReduction="20000"/>
          </a:bodyPr>
          <a:lstStyle/>
          <a:p>
            <a:r>
              <a:rPr lang="en-US" sz="3800" dirty="0" smtClean="0"/>
              <a:t>Steroid injections </a:t>
            </a:r>
            <a:r>
              <a:rPr lang="en-US" sz="3800" dirty="0"/>
              <a:t>would provide relief for 5-6 weeks, and then pain </a:t>
            </a:r>
            <a:r>
              <a:rPr lang="en-US" sz="3800" dirty="0" smtClean="0"/>
              <a:t>would return</a:t>
            </a:r>
            <a:endParaRPr lang="en-US" sz="3800" dirty="0"/>
          </a:p>
          <a:p>
            <a:r>
              <a:rPr lang="en-US" sz="3800" dirty="0"/>
              <a:t>Had a total of 3 steroid injections over the past 9 </a:t>
            </a:r>
            <a:r>
              <a:rPr lang="en-US" sz="3800" dirty="0"/>
              <a:t>months1 month ago he noticed increasing swelling over R lateral hip, but no increase in pain</a:t>
            </a:r>
          </a:p>
          <a:p>
            <a:r>
              <a:rPr lang="en-US" sz="3800" dirty="0"/>
              <a:t>Pain was worse with certain positions (noticed most when she was sleeping or walking)</a:t>
            </a:r>
          </a:p>
          <a:p>
            <a:endParaRPr lang="en-US" sz="3800" dirty="0" smtClean="0"/>
          </a:p>
          <a:p>
            <a:r>
              <a:rPr lang="en-US" sz="3800" dirty="0" smtClean="0"/>
              <a:t>ROS: Denied </a:t>
            </a:r>
            <a:r>
              <a:rPr lang="en-US" sz="3800" dirty="0"/>
              <a:t>fevers, nausea, </a:t>
            </a:r>
            <a:r>
              <a:rPr lang="en-US" sz="3800" dirty="0" smtClean="0"/>
              <a:t>vomiting; endorsed </a:t>
            </a:r>
            <a:r>
              <a:rPr lang="en-US" sz="3800" dirty="0"/>
              <a:t>intermittent chills for several days</a:t>
            </a:r>
          </a:p>
          <a:p>
            <a:endParaRPr lang="en-US" sz="3800" dirty="0"/>
          </a:p>
          <a:p>
            <a:r>
              <a:rPr lang="en-US" sz="3800" dirty="0"/>
              <a:t>Called her PCP who advised to go to </a:t>
            </a:r>
            <a:r>
              <a:rPr lang="en-US" sz="3800" dirty="0" smtClean="0"/>
              <a:t>emergency department </a:t>
            </a:r>
            <a:r>
              <a:rPr lang="en-US" sz="3800" dirty="0"/>
              <a:t>for further evaluation</a:t>
            </a:r>
          </a:p>
          <a:p>
            <a:endParaRPr lang="en-US" dirty="0"/>
          </a:p>
        </p:txBody>
      </p:sp>
    </p:spTree>
    <p:extLst>
      <p:ext uri="{BB962C8B-B14F-4D97-AF65-F5344CB8AC3E}">
        <p14:creationId xmlns:p14="http://schemas.microsoft.com/office/powerpoint/2010/main" val="2691938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7078"/>
            <a:ext cx="8229600" cy="6152322"/>
          </a:xfrm>
        </p:spPr>
        <p:txBody>
          <a:bodyPr>
            <a:normAutofit/>
          </a:bodyPr>
          <a:lstStyle/>
          <a:p>
            <a:r>
              <a:rPr lang="en-US" dirty="0" smtClean="0"/>
              <a:t>Past Medical History: None</a:t>
            </a:r>
            <a:endParaRPr lang="en-US" dirty="0"/>
          </a:p>
          <a:p>
            <a:r>
              <a:rPr lang="en-US" dirty="0" smtClean="0"/>
              <a:t>Past Surgical History: </a:t>
            </a:r>
            <a:r>
              <a:rPr lang="en-US" dirty="0"/>
              <a:t>Cesarean section</a:t>
            </a:r>
          </a:p>
          <a:p>
            <a:r>
              <a:rPr lang="en-US" dirty="0"/>
              <a:t>Social </a:t>
            </a:r>
            <a:r>
              <a:rPr lang="en-US" dirty="0" smtClean="0"/>
              <a:t>History: </a:t>
            </a:r>
            <a:r>
              <a:rPr lang="en-US" dirty="0"/>
              <a:t>Born and raised in </a:t>
            </a:r>
            <a:r>
              <a:rPr lang="en-US" dirty="0" smtClean="0"/>
              <a:t>Europe, </a:t>
            </a:r>
            <a:r>
              <a:rPr lang="en-US" dirty="0"/>
              <a:t>grew up on a farm. Works as a paralegal. Lives at home with husband. Former smoker. Social drinker. Denies any illicit drug use. No pets at home.</a:t>
            </a:r>
          </a:p>
          <a:p>
            <a:r>
              <a:rPr lang="en-US" dirty="0"/>
              <a:t>Family </a:t>
            </a:r>
            <a:r>
              <a:rPr lang="en-US" dirty="0" smtClean="0"/>
              <a:t>History: </a:t>
            </a:r>
            <a:r>
              <a:rPr lang="en-US" dirty="0"/>
              <a:t>Rheumatoid arthritis (father)</a:t>
            </a:r>
          </a:p>
          <a:p>
            <a:r>
              <a:rPr lang="en-US" dirty="0"/>
              <a:t>Meds: Celebrex</a:t>
            </a:r>
          </a:p>
          <a:p>
            <a:r>
              <a:rPr lang="en-US" dirty="0"/>
              <a:t>Allergies: </a:t>
            </a:r>
            <a:r>
              <a:rPr lang="en-US" dirty="0" smtClean="0"/>
              <a:t>Morphine </a:t>
            </a:r>
            <a:r>
              <a:rPr lang="en-US" dirty="0"/>
              <a:t>(hives)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Physical Exam</a:t>
            </a:r>
          </a:p>
        </p:txBody>
      </p:sp>
      <p:sp>
        <p:nvSpPr>
          <p:cNvPr id="3" name="Content Placeholder 2"/>
          <p:cNvSpPr>
            <a:spLocks noGrp="1"/>
          </p:cNvSpPr>
          <p:nvPr>
            <p:ph idx="1"/>
          </p:nvPr>
        </p:nvSpPr>
        <p:spPr>
          <a:xfrm>
            <a:off x="457200" y="1600200"/>
            <a:ext cx="8229600" cy="4899991"/>
          </a:xfrm>
        </p:spPr>
        <p:txBody>
          <a:bodyPr>
            <a:normAutofit fontScale="62500" lnSpcReduction="20000"/>
          </a:bodyPr>
          <a:lstStyle/>
          <a:p>
            <a:pPr marL="0" indent="0">
              <a:buNone/>
            </a:pPr>
            <a:r>
              <a:rPr lang="en-US" b="1" dirty="0" smtClean="0"/>
              <a:t>VITAL SIGNS: </a:t>
            </a:r>
            <a:r>
              <a:rPr lang="en-US" dirty="0" smtClean="0"/>
              <a:t>BP </a:t>
            </a:r>
            <a:r>
              <a:rPr lang="en-US" dirty="0"/>
              <a:t>150/84, HR 81, Temp 98.1, RR 18, SpO2 100%</a:t>
            </a:r>
          </a:p>
          <a:p>
            <a:pPr>
              <a:buNone/>
            </a:pPr>
            <a:r>
              <a:rPr lang="en-US" b="1" dirty="0"/>
              <a:t>GENERAL</a:t>
            </a:r>
            <a:r>
              <a:rPr lang="en-US" dirty="0"/>
              <a:t>: alert and oriented, well-appearing, age-appropriate in </a:t>
            </a:r>
            <a:r>
              <a:rPr lang="en-US" dirty="0" smtClean="0"/>
              <a:t>no apparent distress</a:t>
            </a:r>
            <a:endParaRPr lang="en-US" dirty="0"/>
          </a:p>
          <a:p>
            <a:pPr>
              <a:buNone/>
            </a:pPr>
            <a:r>
              <a:rPr lang="en-US" b="1" dirty="0"/>
              <a:t>NECK</a:t>
            </a:r>
            <a:r>
              <a:rPr lang="en-US" dirty="0"/>
              <a:t>: no cervical lymphadenopathy</a:t>
            </a:r>
          </a:p>
          <a:p>
            <a:pPr>
              <a:buNone/>
            </a:pPr>
            <a:r>
              <a:rPr lang="en-US" b="1" dirty="0"/>
              <a:t>LUNGS</a:t>
            </a:r>
            <a:r>
              <a:rPr lang="en-US" dirty="0"/>
              <a:t>: CTAB, no wheezes/rales/rhonchi, breathing unlabored</a:t>
            </a:r>
          </a:p>
          <a:p>
            <a:pPr>
              <a:buNone/>
            </a:pPr>
            <a:r>
              <a:rPr lang="en-US" b="1" dirty="0"/>
              <a:t>CVS</a:t>
            </a:r>
            <a:r>
              <a:rPr lang="en-US" dirty="0"/>
              <a:t>: </a:t>
            </a:r>
            <a:r>
              <a:rPr lang="en-US" dirty="0" smtClean="0"/>
              <a:t>Regular rate and rhythm, normal </a:t>
            </a:r>
            <a:r>
              <a:rPr lang="en-US" dirty="0"/>
              <a:t>S1S2, no murmurs/rubs/gallops, 2+ </a:t>
            </a:r>
            <a:r>
              <a:rPr lang="en-US" dirty="0" smtClean="0"/>
              <a:t>dorsalis pedis</a:t>
            </a:r>
            <a:r>
              <a:rPr lang="en-US" dirty="0" smtClean="0"/>
              <a:t> </a:t>
            </a:r>
            <a:r>
              <a:rPr lang="en-US" dirty="0"/>
              <a:t>pulses bilaterally</a:t>
            </a:r>
          </a:p>
          <a:p>
            <a:pPr>
              <a:buNone/>
            </a:pPr>
            <a:r>
              <a:rPr lang="en-US" b="1" dirty="0"/>
              <a:t>ABD</a:t>
            </a:r>
            <a:r>
              <a:rPr lang="en-US" dirty="0"/>
              <a:t>: soft, </a:t>
            </a:r>
            <a:r>
              <a:rPr lang="en-US" dirty="0" smtClean="0"/>
              <a:t>non-tender</a:t>
            </a:r>
            <a:r>
              <a:rPr lang="en-US" dirty="0"/>
              <a:t>, nondistended, normoactive bowel sounds</a:t>
            </a:r>
          </a:p>
          <a:p>
            <a:pPr>
              <a:buNone/>
            </a:pPr>
            <a:r>
              <a:rPr lang="en-US" b="1" dirty="0"/>
              <a:t>BACK</a:t>
            </a:r>
            <a:r>
              <a:rPr lang="en-US" dirty="0"/>
              <a:t>: no deformity, no tenderness with </a:t>
            </a:r>
            <a:r>
              <a:rPr lang="en-US" dirty="0" smtClean="0"/>
              <a:t>palpation</a:t>
            </a:r>
          </a:p>
          <a:p>
            <a:pPr>
              <a:buNone/>
            </a:pPr>
            <a:endParaRPr lang="en-US" dirty="0"/>
          </a:p>
          <a:p>
            <a:pPr>
              <a:buNone/>
            </a:pPr>
            <a:r>
              <a:rPr lang="en-US" b="1" dirty="0" smtClean="0"/>
              <a:t>EXTREMITIES</a:t>
            </a:r>
            <a:r>
              <a:rPr lang="en-US" dirty="0" smtClean="0"/>
              <a:t>:</a:t>
            </a:r>
            <a:r>
              <a:rPr lang="en-US" b="1" dirty="0" smtClean="0"/>
              <a:t> </a:t>
            </a:r>
            <a:r>
              <a:rPr lang="en-US" dirty="0"/>
              <a:t>A fluid filled mass (2-3cm) in the posterior buttock area with overlying area of erythema. There is fluctuance and focal tenderness to palpation and she does have palpable fluid wave that extends down to her mid thigh and posteriorly into the buttock. Pain with abduction against gravity. Pain with maximum internal rotation and flexion.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Laboratory Results</a:t>
            </a:r>
            <a:endParaRPr lang="en-US" dirty="0"/>
          </a:p>
        </p:txBody>
      </p:sp>
      <p:sp>
        <p:nvSpPr>
          <p:cNvPr id="3" name="Content Placeholder 2"/>
          <p:cNvSpPr>
            <a:spLocks noGrp="1"/>
          </p:cNvSpPr>
          <p:nvPr>
            <p:ph idx="1"/>
          </p:nvPr>
        </p:nvSpPr>
        <p:spPr>
          <a:xfrm>
            <a:off x="761985" y="1346201"/>
            <a:ext cx="5715015" cy="4326466"/>
          </a:xfrm>
        </p:spPr>
        <p:txBody>
          <a:bodyPr>
            <a:normAutofit fontScale="47500" lnSpcReduction="20000"/>
          </a:bodyPr>
          <a:lstStyle/>
          <a:p>
            <a:pPr>
              <a:buNone/>
            </a:pPr>
            <a:r>
              <a:rPr lang="en-US" sz="4500" dirty="0"/>
              <a:t>CBC: </a:t>
            </a:r>
          </a:p>
          <a:p>
            <a:pPr>
              <a:buNone/>
            </a:pPr>
            <a:r>
              <a:rPr lang="en-US" sz="4500" b="1" dirty="0" smtClean="0"/>
              <a:t>Lab Results	</a:t>
            </a:r>
            <a:r>
              <a:rPr lang="en-US" sz="4500" dirty="0"/>
              <a:t>	</a:t>
            </a:r>
            <a:r>
              <a:rPr lang="en-US" sz="3789" dirty="0"/>
              <a:t>                 </a:t>
            </a:r>
            <a:r>
              <a:rPr lang="en-US" sz="3789" b="1" dirty="0"/>
              <a:t> ESR 47, CRP 142</a:t>
            </a:r>
            <a:r>
              <a:rPr lang="en-US" sz="4500" dirty="0"/>
              <a:t>		</a:t>
            </a:r>
          </a:p>
          <a:p>
            <a:pPr>
              <a:buNone/>
            </a:pPr>
            <a:r>
              <a:rPr lang="en-US" sz="4500" dirty="0"/>
              <a:t> 	WBC	    9.7		</a:t>
            </a:r>
          </a:p>
          <a:p>
            <a:pPr>
              <a:buNone/>
            </a:pPr>
            <a:r>
              <a:rPr lang="en-US" sz="4500" dirty="0"/>
              <a:t> 	RBC	    3.9		</a:t>
            </a:r>
          </a:p>
          <a:p>
            <a:pPr>
              <a:buNone/>
            </a:pPr>
            <a:r>
              <a:rPr lang="en-US" sz="4500" dirty="0"/>
              <a:t> 	HGB	    11.5		</a:t>
            </a:r>
          </a:p>
          <a:p>
            <a:pPr>
              <a:buNone/>
            </a:pPr>
            <a:r>
              <a:rPr lang="en-US" sz="4500" dirty="0"/>
              <a:t> 	HCT	    34.2		</a:t>
            </a:r>
          </a:p>
          <a:p>
            <a:pPr>
              <a:buNone/>
            </a:pPr>
            <a:r>
              <a:rPr lang="en-US" sz="4500" dirty="0"/>
              <a:t> 	MCV	    85.7		</a:t>
            </a:r>
          </a:p>
          <a:p>
            <a:pPr>
              <a:buNone/>
            </a:pPr>
            <a:r>
              <a:rPr lang="en-US" sz="4500" dirty="0"/>
              <a:t> 	RDW	    13.2		</a:t>
            </a:r>
          </a:p>
          <a:p>
            <a:pPr>
              <a:buNone/>
            </a:pPr>
            <a:r>
              <a:rPr lang="en-US" sz="4500" dirty="0"/>
              <a:t> 	PLT	     311</a:t>
            </a:r>
            <a:r>
              <a:rPr lang="en-US" dirty="0"/>
              <a:t>	</a:t>
            </a:r>
          </a:p>
          <a:p>
            <a:pPr>
              <a:buNone/>
            </a:pPr>
            <a:endParaRPr lang="en-US" dirty="0"/>
          </a:p>
          <a:p>
            <a:pPr>
              <a:buNone/>
            </a:pPr>
            <a:r>
              <a:rPr lang="en-US" b="1" dirty="0"/>
              <a:t>	</a:t>
            </a:r>
          </a:p>
          <a:p>
            <a:pPr>
              <a:buNone/>
            </a:pPr>
            <a:r>
              <a:rPr lang="en-US" dirty="0"/>
              <a:t> </a:t>
            </a:r>
          </a:p>
          <a:p>
            <a:endParaRPr lang="en-US" dirty="0"/>
          </a:p>
        </p:txBody>
      </p:sp>
      <p:sp>
        <p:nvSpPr>
          <p:cNvPr id="4" name="TextBox 3"/>
          <p:cNvSpPr txBox="1"/>
          <p:nvPr/>
        </p:nvSpPr>
        <p:spPr>
          <a:xfrm>
            <a:off x="5946422" y="1190981"/>
            <a:ext cx="3005667" cy="4801315"/>
          </a:xfrm>
          <a:prstGeom prst="rect">
            <a:avLst/>
          </a:prstGeom>
          <a:noFill/>
        </p:spPr>
        <p:txBody>
          <a:bodyPr wrap="square" rtlCol="0">
            <a:spAutoFit/>
          </a:bodyPr>
          <a:lstStyle/>
          <a:p>
            <a:pPr>
              <a:buNone/>
            </a:pPr>
            <a:r>
              <a:rPr lang="en-US" dirty="0"/>
              <a:t>CMP: </a:t>
            </a:r>
          </a:p>
          <a:p>
            <a:pPr>
              <a:buNone/>
            </a:pPr>
            <a:r>
              <a:rPr lang="en-US" b="1" dirty="0"/>
              <a:t>Lab Results	</a:t>
            </a:r>
            <a:r>
              <a:rPr lang="en-US" dirty="0"/>
              <a:t>	</a:t>
            </a:r>
          </a:p>
          <a:p>
            <a:pPr>
              <a:buNone/>
            </a:pPr>
            <a:r>
              <a:rPr lang="en-US" dirty="0"/>
              <a:t> 	NA	          139		</a:t>
            </a:r>
          </a:p>
          <a:p>
            <a:pPr>
              <a:buNone/>
            </a:pPr>
            <a:r>
              <a:rPr lang="en-US" dirty="0"/>
              <a:t> 	K	           4.3		</a:t>
            </a:r>
          </a:p>
          <a:p>
            <a:pPr>
              <a:buNone/>
            </a:pPr>
            <a:r>
              <a:rPr lang="en-US" dirty="0"/>
              <a:t> 	CL	          104		</a:t>
            </a:r>
          </a:p>
          <a:p>
            <a:pPr>
              <a:buNone/>
            </a:pPr>
            <a:r>
              <a:rPr lang="en-US" dirty="0"/>
              <a:t> 	CO2	           22		</a:t>
            </a:r>
          </a:p>
          <a:p>
            <a:pPr>
              <a:buNone/>
            </a:pPr>
            <a:r>
              <a:rPr lang="en-US" dirty="0"/>
              <a:t> 	BUN	           13		</a:t>
            </a:r>
          </a:p>
          <a:p>
            <a:pPr>
              <a:buNone/>
            </a:pPr>
            <a:r>
              <a:rPr lang="en-US" dirty="0"/>
              <a:t> 	CREAT	 0.72	</a:t>
            </a:r>
          </a:p>
          <a:p>
            <a:pPr>
              <a:buNone/>
            </a:pPr>
            <a:r>
              <a:rPr lang="en-US" dirty="0"/>
              <a:t> 	GLU       	 85	</a:t>
            </a:r>
          </a:p>
          <a:p>
            <a:pPr>
              <a:buNone/>
            </a:pPr>
            <a:r>
              <a:rPr lang="en-US" dirty="0"/>
              <a:t> 	PROT	  8.0		</a:t>
            </a:r>
          </a:p>
          <a:p>
            <a:pPr>
              <a:buNone/>
            </a:pPr>
            <a:r>
              <a:rPr lang="en-US" dirty="0"/>
              <a:t> 	ALB	           3.4		</a:t>
            </a:r>
          </a:p>
          <a:p>
            <a:pPr>
              <a:buNone/>
            </a:pPr>
            <a:r>
              <a:rPr lang="en-US" dirty="0"/>
              <a:t> 	CA	           8.3		</a:t>
            </a:r>
          </a:p>
          <a:p>
            <a:pPr>
              <a:buNone/>
            </a:pPr>
            <a:r>
              <a:rPr lang="en-US" dirty="0"/>
              <a:t> 	TBIL	           0.5		</a:t>
            </a:r>
          </a:p>
          <a:p>
            <a:pPr>
              <a:buNone/>
            </a:pPr>
            <a:r>
              <a:rPr lang="en-US" dirty="0"/>
              <a:t> 	AP	          138		</a:t>
            </a:r>
          </a:p>
          <a:p>
            <a:pPr>
              <a:buNone/>
            </a:pPr>
            <a:r>
              <a:rPr lang="en-US" dirty="0"/>
              <a:t> 	SGOT	  32		</a:t>
            </a:r>
          </a:p>
          <a:p>
            <a:pPr>
              <a:buNone/>
            </a:pPr>
            <a:r>
              <a:rPr lang="en-US" dirty="0"/>
              <a:t> 	SGPT	  18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3068" y="733066"/>
            <a:ext cx="8709128" cy="5528828"/>
          </a:xfrm>
        </p:spPr>
      </p:pic>
      <p:sp>
        <p:nvSpPr>
          <p:cNvPr id="5" name="Rectangle 4"/>
          <p:cNvSpPr/>
          <p:nvPr/>
        </p:nvSpPr>
        <p:spPr>
          <a:xfrm>
            <a:off x="4236334" y="3791123"/>
            <a:ext cx="4572000" cy="1477328"/>
          </a:xfrm>
          <a:prstGeom prst="rect">
            <a:avLst/>
          </a:prstGeom>
        </p:spPr>
        <p:txBody>
          <a:bodyPr>
            <a:spAutoFit/>
          </a:bodyPr>
          <a:lstStyle/>
          <a:p>
            <a:r>
              <a:rPr lang="en-US" b="1" dirty="0" smtClean="0"/>
              <a:t>X-ray </a:t>
            </a:r>
            <a:r>
              <a:rPr lang="en-US" b="1" dirty="0"/>
              <a:t>lateral right </a:t>
            </a:r>
            <a:r>
              <a:rPr lang="en-US" b="1" dirty="0" smtClean="0"/>
              <a:t>hip:</a:t>
            </a:r>
            <a:endParaRPr lang="en-US" b="1" dirty="0"/>
          </a:p>
          <a:p>
            <a:r>
              <a:rPr lang="en-US" dirty="0"/>
              <a:t>Cortical irregularity of the greater trochanter of right femur with increased surrounding soft tissue thickening, concerning for possible osteomyelitis. </a:t>
            </a:r>
          </a:p>
        </p:txBody>
      </p:sp>
    </p:spTree>
    <p:extLst>
      <p:ext uri="{BB962C8B-B14F-4D97-AF65-F5344CB8AC3E}">
        <p14:creationId xmlns:p14="http://schemas.microsoft.com/office/powerpoint/2010/main" val="369284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MRI Right Hip</a:t>
            </a:r>
            <a:endParaRPr lang="en-US" dirty="0"/>
          </a:p>
        </p:txBody>
      </p:sp>
      <p:sp>
        <p:nvSpPr>
          <p:cNvPr id="3" name="Content Placeholder 2"/>
          <p:cNvSpPr>
            <a:spLocks noGrp="1"/>
          </p:cNvSpPr>
          <p:nvPr>
            <p:ph idx="1"/>
          </p:nvPr>
        </p:nvSpPr>
        <p:spPr/>
        <p:txBody>
          <a:bodyPr>
            <a:normAutofit fontScale="92500" lnSpcReduction="10000"/>
          </a:bodyPr>
          <a:lstStyle/>
          <a:p>
            <a:r>
              <a:rPr lang="en-US" b="1" dirty="0"/>
              <a:t>Multiple fluid collections </a:t>
            </a:r>
            <a:r>
              <a:rPr lang="en-US" dirty="0"/>
              <a:t>are noted at the right hip region surrounding the right greater trochanter, as well as overlying the superficial fascia of the right proximal thigh and within the right gluteal soft tissues. </a:t>
            </a:r>
            <a:endParaRPr lang="en-US" dirty="0" smtClean="0"/>
          </a:p>
          <a:p>
            <a:pPr marL="0" indent="0">
              <a:buNone/>
            </a:pPr>
            <a:endParaRPr lang="en-US" dirty="0"/>
          </a:p>
          <a:p>
            <a:r>
              <a:rPr lang="en-US" dirty="0"/>
              <a:t>Cortical erosions/cortical bone loss at the region of the greater trochanter with underlying intramedullary radiolucent changes, which suggest involucrum</a:t>
            </a:r>
          </a:p>
          <a:p>
            <a:endParaRPr lang="en-US" dirty="0"/>
          </a:p>
        </p:txBody>
      </p:sp>
    </p:spTree>
    <p:extLst>
      <p:ext uri="{BB962C8B-B14F-4D97-AF65-F5344CB8AC3E}">
        <p14:creationId xmlns:p14="http://schemas.microsoft.com/office/powerpoint/2010/main" val="3405108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Hospital Course</a:t>
            </a:r>
            <a:endParaRPr lang="en-US" dirty="0"/>
          </a:p>
        </p:txBody>
      </p:sp>
      <p:sp>
        <p:nvSpPr>
          <p:cNvPr id="3" name="Content Placeholder 2"/>
          <p:cNvSpPr>
            <a:spLocks noGrp="1"/>
          </p:cNvSpPr>
          <p:nvPr>
            <p:ph idx="1"/>
          </p:nvPr>
        </p:nvSpPr>
        <p:spPr>
          <a:xfrm>
            <a:off x="457200" y="1600200"/>
            <a:ext cx="8229600" cy="4909930"/>
          </a:xfrm>
        </p:spPr>
        <p:txBody>
          <a:bodyPr>
            <a:normAutofit fontScale="92500" lnSpcReduction="20000"/>
          </a:bodyPr>
          <a:lstStyle/>
          <a:p>
            <a:r>
              <a:rPr lang="en-US" dirty="0" smtClean="0"/>
              <a:t>Orthopedic Surgery took to the operating room (OR) </a:t>
            </a:r>
            <a:r>
              <a:rPr lang="en-US" dirty="0" smtClean="0"/>
              <a:t> </a:t>
            </a:r>
            <a:r>
              <a:rPr lang="en-US" dirty="0" smtClean="0"/>
              <a:t>for </a:t>
            </a:r>
            <a:r>
              <a:rPr lang="en-US" dirty="0"/>
              <a:t>incision and drainage of R gluteal </a:t>
            </a:r>
            <a:r>
              <a:rPr lang="en-US" dirty="0" smtClean="0"/>
              <a:t>abscess</a:t>
            </a:r>
          </a:p>
          <a:p>
            <a:r>
              <a:rPr lang="en-US" dirty="0"/>
              <a:t>I</a:t>
            </a:r>
            <a:r>
              <a:rPr lang="en-US" dirty="0" smtClean="0"/>
              <a:t>mmediate </a:t>
            </a:r>
            <a:r>
              <a:rPr lang="en-US" dirty="0"/>
              <a:t>release of 500 </a:t>
            </a:r>
            <a:r>
              <a:rPr lang="en-US" dirty="0" smtClean="0"/>
              <a:t>ml</a:t>
            </a:r>
            <a:r>
              <a:rPr lang="en-US" dirty="0" smtClean="0"/>
              <a:t> </a:t>
            </a:r>
            <a:r>
              <a:rPr lang="en-US" dirty="0"/>
              <a:t>purulent fluid from a cavity that extended to gluteal musculature</a:t>
            </a:r>
          </a:p>
          <a:p>
            <a:r>
              <a:rPr lang="en-US" dirty="0"/>
              <a:t>Cavity </a:t>
            </a:r>
            <a:r>
              <a:rPr lang="en-US" dirty="0" smtClean="0"/>
              <a:t>probed with </a:t>
            </a:r>
            <a:r>
              <a:rPr lang="en-US" dirty="0"/>
              <a:t>connection to </a:t>
            </a:r>
            <a:r>
              <a:rPr lang="en-US" dirty="0" smtClean="0"/>
              <a:t>greater trochanteric bursa, which also continued purulent fluid </a:t>
            </a:r>
          </a:p>
          <a:p>
            <a:r>
              <a:rPr lang="en-US" dirty="0" smtClean="0"/>
              <a:t>Probed through greater trochanteric bursa to bone </a:t>
            </a:r>
            <a:endParaRPr lang="en-US" dirty="0"/>
          </a:p>
          <a:p>
            <a:r>
              <a:rPr lang="en-US" dirty="0" smtClean="0"/>
              <a:t>Bone </a:t>
            </a:r>
            <a:r>
              <a:rPr lang="en-US" dirty="0"/>
              <a:t>was not soft/necrotic, no bone debrided. OR cultures </a:t>
            </a:r>
            <a:r>
              <a:rPr lang="en-US" dirty="0" smtClean="0"/>
              <a:t>sent at that time.</a:t>
            </a:r>
            <a:endParaRPr lang="en-US" dirty="0"/>
          </a:p>
          <a:p>
            <a:endParaRPr lang="en-US" dirty="0"/>
          </a:p>
        </p:txBody>
      </p:sp>
    </p:spTree>
    <p:extLst>
      <p:ext uri="{BB962C8B-B14F-4D97-AF65-F5344CB8AC3E}">
        <p14:creationId xmlns:p14="http://schemas.microsoft.com/office/powerpoint/2010/main" val="17500906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752</TotalTime>
  <Words>827</Words>
  <Application>Microsoft Office PowerPoint</Application>
  <PresentationFormat>On-screen Show (4:3)</PresentationFormat>
  <Paragraphs>134</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ID Ground Rounds  Case Presentation</vt:lpstr>
      <vt:lpstr>History of Present Illness (HPI)</vt:lpstr>
      <vt:lpstr>HPI</vt:lpstr>
      <vt:lpstr>PowerPoint Presentation</vt:lpstr>
      <vt:lpstr>Physical Exam</vt:lpstr>
      <vt:lpstr>Laboratory Results</vt:lpstr>
      <vt:lpstr>PowerPoint Presentation</vt:lpstr>
      <vt:lpstr>MRI Right Hip</vt:lpstr>
      <vt:lpstr>Hospital Course</vt:lpstr>
      <vt:lpstr>OR Specimen</vt:lpstr>
      <vt:lpstr>Thoughts?</vt:lpstr>
      <vt:lpstr>Hospital Course, continued</vt:lpstr>
      <vt:lpstr>4 week follow up in ID clinic</vt:lpstr>
      <vt:lpstr>PowerPoint Presentation</vt:lpstr>
      <vt:lpstr>10 days into therapy…</vt:lpstr>
      <vt:lpstr>New Laboratory Results</vt:lpstr>
      <vt:lpstr>Chest CT scan without IV contrast</vt:lpstr>
      <vt:lpstr>Hospital Course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 Case Report</dc:title>
  <dc:creator>Varun Shetty</dc:creator>
  <cp:lastModifiedBy>Rush</cp:lastModifiedBy>
  <cp:revision>81</cp:revision>
  <dcterms:created xsi:type="dcterms:W3CDTF">2017-01-04T00:05:04Z</dcterms:created>
  <dcterms:modified xsi:type="dcterms:W3CDTF">2018-08-15T22:12:56Z</dcterms:modified>
</cp:coreProperties>
</file>