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90" r:id="rId8"/>
    <p:sldId id="262" r:id="rId9"/>
    <p:sldId id="263" r:id="rId10"/>
    <p:sldId id="264" r:id="rId11"/>
    <p:sldId id="265" r:id="rId12"/>
    <p:sldId id="266" r:id="rId13"/>
    <p:sldId id="267" r:id="rId14"/>
    <p:sldId id="268" r:id="rId15"/>
    <p:sldId id="269" r:id="rId16"/>
    <p:sldId id="274" r:id="rId17"/>
    <p:sldId id="275" r:id="rId18"/>
    <p:sldId id="276" r:id="rId19"/>
    <p:sldId id="277" r:id="rId20"/>
    <p:sldId id="278"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h"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p:restoredTop sz="93635"/>
  </p:normalViewPr>
  <p:slideViewPr>
    <p:cSldViewPr snapToGrid="0" snapToObjects="1">
      <p:cViewPr>
        <p:scale>
          <a:sx n="70" d="100"/>
          <a:sy n="70" d="100"/>
        </p:scale>
        <p:origin x="-1578" y="-22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5842455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dirty="0"/>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45537E"/>
            </a:gs>
          </a:gsLst>
          <a:lin ang="5400000" scaled="0"/>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24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D Conference"/>
          <p:cNvSpPr txBox="1">
            <a:spLocks noGrp="1"/>
          </p:cNvSpPr>
          <p:nvPr>
            <p:ph type="ctrTitle"/>
          </p:nvPr>
        </p:nvSpPr>
        <p:spPr>
          <a:xfrm>
            <a:off x="1270000" y="2238812"/>
            <a:ext cx="10464800" cy="3302000"/>
          </a:xfrm>
          <a:prstGeom prst="rect">
            <a:avLst/>
          </a:prstGeom>
        </p:spPr>
        <p:txBody>
          <a:bodyPr/>
          <a:lstStyle/>
          <a:p>
            <a:r>
              <a:rPr dirty="0"/>
              <a:t>ID </a:t>
            </a:r>
            <a:r>
              <a:rPr lang="en-US" dirty="0"/>
              <a:t>Grand </a:t>
            </a:r>
            <a:r>
              <a:rPr lang="en-US" dirty="0" smtClean="0"/>
              <a:t>Rounds</a:t>
            </a:r>
            <a:br>
              <a:rPr lang="en-US" dirty="0" smtClean="0"/>
            </a:br>
            <a:r>
              <a:rPr lang="en-US" dirty="0" smtClean="0"/>
              <a:t>Case Presentation</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Initial Microbiology"/>
          <p:cNvSpPr txBox="1">
            <a:spLocks noGrp="1"/>
          </p:cNvSpPr>
          <p:nvPr>
            <p:ph type="title"/>
          </p:nvPr>
        </p:nvSpPr>
        <p:spPr>
          <a:prstGeom prst="rect">
            <a:avLst/>
          </a:prstGeom>
        </p:spPr>
        <p:txBody>
          <a:bodyPr/>
          <a:lstStyle/>
          <a:p>
            <a:r>
              <a:rPr dirty="0"/>
              <a:t>Initial Microbiology</a:t>
            </a:r>
          </a:p>
        </p:txBody>
      </p:sp>
      <p:sp>
        <p:nvSpPr>
          <p:cNvPr id="144" name="Managed entirely as an outpatient with Ophtho.…"/>
          <p:cNvSpPr txBox="1">
            <a:spLocks noGrp="1"/>
          </p:cNvSpPr>
          <p:nvPr>
            <p:ph type="body" idx="1"/>
          </p:nvPr>
        </p:nvSpPr>
        <p:spPr>
          <a:xfrm>
            <a:off x="952500" y="1840160"/>
            <a:ext cx="11099800" cy="6286500"/>
          </a:xfrm>
          <a:prstGeom prst="rect">
            <a:avLst/>
          </a:prstGeom>
        </p:spPr>
        <p:txBody>
          <a:bodyPr/>
          <a:lstStyle/>
          <a:p>
            <a:r>
              <a:rPr dirty="0" smtClean="0"/>
              <a:t>Right </a:t>
            </a:r>
            <a:r>
              <a:rPr dirty="0"/>
              <a:t>eye exudate on 2 separate occasions: </a:t>
            </a:r>
            <a:r>
              <a:rPr dirty="0" smtClean="0"/>
              <a:t>Mod</a:t>
            </a:r>
            <a:r>
              <a:rPr lang="en-US" dirty="0" smtClean="0"/>
              <a:t>erate</a:t>
            </a:r>
            <a:r>
              <a:rPr dirty="0" smtClean="0"/>
              <a:t> </a:t>
            </a:r>
            <a:r>
              <a:rPr dirty="0"/>
              <a:t>WBCs, no organisms seen, no growth.</a:t>
            </a:r>
          </a:p>
          <a:p>
            <a:r>
              <a:rPr dirty="0"/>
              <a:t>Right leg biopsy: Normal skin flora. Acinetobacter (pan-S), MSSA (R-PCN, Clinda).</a:t>
            </a:r>
          </a:p>
          <a:p>
            <a:r>
              <a:rPr dirty="0"/>
              <a:t>Right leg biopsy fungal culture: Smear negative. No growth.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Discussion"/>
          <p:cNvSpPr txBox="1">
            <a:spLocks noGrp="1"/>
          </p:cNvSpPr>
          <p:nvPr>
            <p:ph type="title"/>
          </p:nvPr>
        </p:nvSpPr>
        <p:spPr>
          <a:xfrm>
            <a:off x="1270000" y="1037771"/>
            <a:ext cx="10464800" cy="1836057"/>
          </a:xfrm>
          <a:prstGeom prst="rect">
            <a:avLst/>
          </a:prstGeom>
        </p:spPr>
        <p:txBody>
          <a:bodyPr/>
          <a:lstStyle/>
          <a:p>
            <a:r>
              <a:rPr dirty="0"/>
              <a:t>Discussion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kin Biopsy Pathology"/>
          <p:cNvSpPr txBox="1">
            <a:spLocks noGrp="1"/>
          </p:cNvSpPr>
          <p:nvPr>
            <p:ph type="title"/>
          </p:nvPr>
        </p:nvSpPr>
        <p:spPr>
          <a:prstGeom prst="rect">
            <a:avLst/>
          </a:prstGeom>
        </p:spPr>
        <p:txBody>
          <a:bodyPr/>
          <a:lstStyle/>
          <a:p>
            <a:r>
              <a:rPr dirty="0"/>
              <a:t>Skin Biopsy Pathology</a:t>
            </a:r>
          </a:p>
        </p:txBody>
      </p:sp>
      <p:sp>
        <p:nvSpPr>
          <p:cNvPr id="149" name="Skin with psuedoepitheliomatous hyperplasia, spongiosis, acute and chronic inflammation, abscess formation, old hemorrhage, upper dermal edema, fibrosis and focally hair follicle associated and ill-defined granuloma containing multinucleated giant cells.…"/>
          <p:cNvSpPr txBox="1">
            <a:spLocks noGrp="1"/>
          </p:cNvSpPr>
          <p:nvPr>
            <p:ph type="body" idx="1"/>
          </p:nvPr>
        </p:nvSpPr>
        <p:spPr>
          <a:prstGeom prst="rect">
            <a:avLst/>
          </a:prstGeom>
        </p:spPr>
        <p:txBody>
          <a:bodyPr>
            <a:normAutofit lnSpcReduction="10000"/>
          </a:bodyPr>
          <a:lstStyle/>
          <a:p>
            <a:pPr marL="386715" indent="-386715" defTabSz="508254">
              <a:spcBef>
                <a:spcPts val="2000"/>
              </a:spcBef>
              <a:defRPr sz="3306"/>
            </a:pPr>
            <a:r>
              <a:rPr dirty="0"/>
              <a:t>Skin with </a:t>
            </a:r>
            <a:r>
              <a:rPr dirty="0" smtClean="0"/>
              <a:t>ps</a:t>
            </a:r>
            <a:r>
              <a:rPr lang="en-US" dirty="0" smtClean="0"/>
              <a:t>eu</a:t>
            </a:r>
            <a:r>
              <a:rPr dirty="0" smtClean="0"/>
              <a:t>doepitheliomatous </a:t>
            </a:r>
            <a:r>
              <a:rPr dirty="0">
                <a:latin typeface="Helvetica"/>
                <a:ea typeface="Helvetica"/>
                <a:cs typeface="Helvetica"/>
                <a:sym typeface="Helvetica"/>
              </a:rPr>
              <a:t>hyperplasia</a:t>
            </a:r>
            <a:r>
              <a:rPr dirty="0"/>
              <a:t>, </a:t>
            </a:r>
            <a:r>
              <a:rPr dirty="0">
                <a:latin typeface="Helvetica"/>
                <a:ea typeface="Helvetica"/>
                <a:cs typeface="Helvetica"/>
                <a:sym typeface="Helvetica"/>
              </a:rPr>
              <a:t>spongiosis</a:t>
            </a:r>
            <a:r>
              <a:rPr dirty="0"/>
              <a:t>, </a:t>
            </a:r>
            <a:r>
              <a:rPr dirty="0">
                <a:latin typeface="Helvetica"/>
                <a:ea typeface="Helvetica"/>
                <a:cs typeface="Helvetica"/>
                <a:sym typeface="Helvetica"/>
              </a:rPr>
              <a:t>acute and chronic inflammation</a:t>
            </a:r>
            <a:r>
              <a:rPr dirty="0"/>
              <a:t>, </a:t>
            </a:r>
            <a:r>
              <a:rPr dirty="0">
                <a:latin typeface="Helvetica"/>
                <a:ea typeface="Helvetica"/>
                <a:cs typeface="Helvetica"/>
                <a:sym typeface="Helvetica"/>
              </a:rPr>
              <a:t>abscess formation</a:t>
            </a:r>
            <a:r>
              <a:rPr dirty="0"/>
              <a:t>, </a:t>
            </a:r>
            <a:r>
              <a:rPr dirty="0">
                <a:latin typeface="Helvetica"/>
                <a:ea typeface="Helvetica"/>
                <a:cs typeface="Helvetica"/>
                <a:sym typeface="Helvetica"/>
              </a:rPr>
              <a:t>old hemorrhage</a:t>
            </a:r>
            <a:r>
              <a:rPr dirty="0"/>
              <a:t>, </a:t>
            </a:r>
            <a:r>
              <a:rPr dirty="0">
                <a:latin typeface="Helvetica"/>
                <a:ea typeface="Helvetica"/>
                <a:cs typeface="Helvetica"/>
                <a:sym typeface="Helvetica"/>
              </a:rPr>
              <a:t>upper dermal edema</a:t>
            </a:r>
            <a:r>
              <a:rPr dirty="0"/>
              <a:t>, </a:t>
            </a:r>
            <a:r>
              <a:rPr dirty="0">
                <a:latin typeface="Helvetica"/>
                <a:ea typeface="Helvetica"/>
                <a:cs typeface="Helvetica"/>
                <a:sym typeface="Helvetica"/>
              </a:rPr>
              <a:t>fibrosis</a:t>
            </a:r>
            <a:r>
              <a:rPr dirty="0"/>
              <a:t> and focally hair follicle associated and </a:t>
            </a:r>
            <a:r>
              <a:rPr dirty="0">
                <a:latin typeface="Helvetica"/>
                <a:ea typeface="Helvetica"/>
                <a:cs typeface="Helvetica"/>
                <a:sym typeface="Helvetica"/>
              </a:rPr>
              <a:t>ill-defined granuloma containing multinucleated giant cells</a:t>
            </a:r>
            <a:r>
              <a:rPr dirty="0" smtClean="0"/>
              <a:t>.</a:t>
            </a:r>
            <a:endParaRPr lang="en-US" dirty="0" smtClean="0"/>
          </a:p>
          <a:p>
            <a:pPr marL="0" indent="0" defTabSz="508254">
              <a:spcBef>
                <a:spcPts val="2000"/>
              </a:spcBef>
              <a:buNone/>
              <a:defRPr sz="3306"/>
            </a:pPr>
            <a:endParaRPr dirty="0"/>
          </a:p>
          <a:p>
            <a:pPr marL="386715" indent="-386715" defTabSz="508254">
              <a:spcBef>
                <a:spcPts val="2000"/>
              </a:spcBef>
              <a:defRPr sz="3306"/>
            </a:pPr>
            <a:r>
              <a:rPr dirty="0"/>
              <a:t>Note: There are </a:t>
            </a:r>
            <a:r>
              <a:rPr dirty="0">
                <a:latin typeface="Helvetica"/>
                <a:ea typeface="Helvetica"/>
                <a:cs typeface="Helvetica"/>
                <a:sym typeface="Helvetica"/>
              </a:rPr>
              <a:t>scattered few much </a:t>
            </a:r>
            <a:r>
              <a:rPr u="sng" dirty="0">
                <a:latin typeface="Helvetica"/>
                <a:ea typeface="Helvetica"/>
                <a:cs typeface="Helvetica"/>
                <a:sym typeface="Helvetica"/>
              </a:rPr>
              <a:t>degenerated yeast forms of fungal elements</a:t>
            </a:r>
            <a:r>
              <a:rPr u="sng" dirty="0"/>
              <a:t> seen with GMS stain</a:t>
            </a:r>
            <a:r>
              <a:rPr dirty="0"/>
              <a:t>. They are </a:t>
            </a:r>
            <a:r>
              <a:rPr dirty="0">
                <a:latin typeface="Helvetica"/>
                <a:ea typeface="Helvetica"/>
                <a:cs typeface="Helvetica"/>
                <a:sym typeface="Helvetica"/>
              </a:rPr>
              <a:t>variable in size and internal architecture and cannot be further characterized</a:t>
            </a:r>
            <a:r>
              <a:rPr dirty="0"/>
              <a:t> due to significant degenerative change. Special stains of PAS, AFB, Fite, and Gram are negative.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2" end="2"/>
                                            </p:txEl>
                                          </p:spTgt>
                                        </p:tgtEl>
                                        <p:attrNameLst>
                                          <p:attrName>style.visibility</p:attrName>
                                        </p:attrNameLst>
                                      </p:cBhvr>
                                      <p:to>
                                        <p:strVal val="visible"/>
                                      </p:to>
                                    </p:set>
                                    <p:animEffect transition="in" filter="fade">
                                      <p:cBhvr>
                                        <p:cTn id="12"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ubconjunctival Tissue"/>
          <p:cNvSpPr txBox="1">
            <a:spLocks noGrp="1"/>
          </p:cNvSpPr>
          <p:nvPr>
            <p:ph type="title"/>
          </p:nvPr>
        </p:nvSpPr>
        <p:spPr>
          <a:prstGeom prst="rect">
            <a:avLst/>
          </a:prstGeom>
        </p:spPr>
        <p:txBody>
          <a:bodyPr/>
          <a:lstStyle/>
          <a:p>
            <a:r>
              <a:rPr dirty="0"/>
              <a:t>Subconjunctival Tissue</a:t>
            </a:r>
          </a:p>
        </p:txBody>
      </p:sp>
      <p:sp>
        <p:nvSpPr>
          <p:cNvPr id="152" name="Extensive granulomatous inflammation, majority of the inflammatory are macrophages. GMS stain and, to a lesser degree, PAS stain highlight large budding yeast. These findings may be consistent with Blastomyces, Candida, Coccidiodes, or Histoplasma species, though culture results are necessary to provide a definitive answer.  Pancytokeratin (CKAE1/AE3), Mart-1, S-100, and SOX10 immunostains are negative.  Gram and AFB stains are negative for other microorganisms. No evidence of malignancy."/>
          <p:cNvSpPr txBox="1">
            <a:spLocks noGrp="1"/>
          </p:cNvSpPr>
          <p:nvPr>
            <p:ph type="body" idx="1"/>
          </p:nvPr>
        </p:nvSpPr>
        <p:spPr>
          <a:xfrm>
            <a:off x="952500" y="2590799"/>
            <a:ext cx="11099800" cy="6635087"/>
          </a:xfrm>
          <a:prstGeom prst="rect">
            <a:avLst/>
          </a:prstGeom>
        </p:spPr>
        <p:txBody>
          <a:bodyPr>
            <a:normAutofit fontScale="92500"/>
          </a:bodyPr>
          <a:lstStyle/>
          <a:p>
            <a:pPr marL="431165" indent="-431165" defTabSz="566674">
              <a:spcBef>
                <a:spcPts val="2300"/>
              </a:spcBef>
              <a:defRPr sz="3686"/>
            </a:pPr>
            <a:r>
              <a:rPr dirty="0">
                <a:latin typeface="Helvetica"/>
                <a:ea typeface="Helvetica"/>
                <a:cs typeface="Helvetica"/>
                <a:sym typeface="Helvetica"/>
              </a:rPr>
              <a:t>Extensive granulomatous inflammation</a:t>
            </a:r>
            <a:r>
              <a:rPr dirty="0"/>
              <a:t>, majority of the inflammatory are </a:t>
            </a:r>
            <a:r>
              <a:rPr dirty="0">
                <a:latin typeface="Helvetica"/>
                <a:ea typeface="Helvetica"/>
                <a:cs typeface="Helvetica"/>
                <a:sym typeface="Helvetica"/>
              </a:rPr>
              <a:t>macrophages</a:t>
            </a:r>
            <a:r>
              <a:rPr dirty="0"/>
              <a:t>. </a:t>
            </a:r>
            <a:endParaRPr lang="en-US" dirty="0" smtClean="0"/>
          </a:p>
          <a:p>
            <a:pPr marL="431165" indent="-431165" defTabSz="566674">
              <a:spcBef>
                <a:spcPts val="2300"/>
              </a:spcBef>
              <a:defRPr sz="3686"/>
            </a:pPr>
            <a:r>
              <a:rPr u="sng" dirty="0" smtClean="0"/>
              <a:t>GMS </a:t>
            </a:r>
            <a:r>
              <a:rPr u="sng" dirty="0"/>
              <a:t>stain and, to a lesser degree, PAS stain highlight </a:t>
            </a:r>
            <a:r>
              <a:rPr u="sng" dirty="0">
                <a:latin typeface="Helvetica"/>
                <a:ea typeface="Helvetica"/>
                <a:cs typeface="Helvetica"/>
                <a:sym typeface="Helvetica"/>
              </a:rPr>
              <a:t>large budding yeast</a:t>
            </a:r>
            <a:r>
              <a:rPr dirty="0"/>
              <a:t>. These findings may be consistent with Blastomyces, Candida, Coccidiodes, or Histoplasma species, though </a:t>
            </a:r>
            <a:r>
              <a:rPr dirty="0">
                <a:latin typeface="Helvetica"/>
                <a:ea typeface="Helvetica"/>
                <a:cs typeface="Helvetica"/>
                <a:sym typeface="Helvetica"/>
              </a:rPr>
              <a:t>culture results are necessary to provide a definitive answer</a:t>
            </a:r>
            <a:r>
              <a:rPr dirty="0"/>
              <a:t>.  </a:t>
            </a:r>
            <a:endParaRPr lang="en-US" dirty="0" smtClean="0"/>
          </a:p>
          <a:p>
            <a:pPr marL="431165" indent="-431165" defTabSz="566674">
              <a:spcBef>
                <a:spcPts val="2300"/>
              </a:spcBef>
              <a:defRPr sz="3686"/>
            </a:pPr>
            <a:r>
              <a:rPr dirty="0" smtClean="0"/>
              <a:t>Pancytokeratin </a:t>
            </a:r>
            <a:r>
              <a:rPr dirty="0"/>
              <a:t>(CKAE1/AE3), Mart-1, S-100, and SOX10 immunostains are negative.  </a:t>
            </a:r>
            <a:r>
              <a:rPr dirty="0">
                <a:latin typeface="Helvetica"/>
                <a:ea typeface="Helvetica"/>
                <a:cs typeface="Helvetica"/>
                <a:sym typeface="Helvetica"/>
              </a:rPr>
              <a:t>Gram and AFB stains are negative for other microorganisms.</a:t>
            </a:r>
            <a:r>
              <a:rPr dirty="0"/>
              <a:t> </a:t>
            </a:r>
            <a:r>
              <a:rPr dirty="0">
                <a:latin typeface="Helvetica"/>
                <a:ea typeface="Helvetica"/>
                <a:cs typeface="Helvetica"/>
                <a:sym typeface="Helvetica"/>
              </a:rPr>
              <a:t>No evidence of malignancy</a:t>
            </a:r>
            <a:r>
              <a:rPr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xEl>
                                              <p:pRg st="1" end="1"/>
                                            </p:txEl>
                                          </p:spTgt>
                                        </p:tgtEl>
                                        <p:attrNameLst>
                                          <p:attrName>style.visibility</p:attrName>
                                        </p:attrNameLst>
                                      </p:cBhvr>
                                      <p:to>
                                        <p:strVal val="visible"/>
                                      </p:to>
                                    </p:set>
                                    <p:animEffect transition="in" filter="fade">
                                      <p:cBhvr>
                                        <p:cTn id="12" dur="500"/>
                                        <p:tgtEl>
                                          <p:spTgt spid="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xEl>
                                              <p:pRg st="2" end="2"/>
                                            </p:txEl>
                                          </p:spTgt>
                                        </p:tgtEl>
                                        <p:attrNameLst>
                                          <p:attrName>style.visibility</p:attrName>
                                        </p:attrNameLst>
                                      </p:cBhvr>
                                      <p:to>
                                        <p:strVal val="visible"/>
                                      </p:to>
                                    </p:set>
                                    <p:animEffect transition="in" filter="fade">
                                      <p:cBhvr>
                                        <p:cTn id="17" dur="500"/>
                                        <p:tgtEl>
                                          <p:spTgt spid="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Whole Body PET Scan"/>
          <p:cNvSpPr txBox="1">
            <a:spLocks noGrp="1"/>
          </p:cNvSpPr>
          <p:nvPr>
            <p:ph type="title"/>
          </p:nvPr>
        </p:nvSpPr>
        <p:spPr>
          <a:prstGeom prst="rect">
            <a:avLst/>
          </a:prstGeom>
        </p:spPr>
        <p:txBody>
          <a:bodyPr/>
          <a:lstStyle/>
          <a:p>
            <a:r>
              <a:rPr dirty="0"/>
              <a:t>Whole Body PET Scan</a:t>
            </a:r>
          </a:p>
        </p:txBody>
      </p:sp>
      <p:sp>
        <p:nvSpPr>
          <p:cNvPr id="155" name="Hyper-metabolic activity in the right anterior globe. This may be consistent with inflammation in particular since recent biopsy performed in this area on 8/18/16. Nevertheless cannot entirely exclude neoplasm.  Clinical correlation recommended.…"/>
          <p:cNvSpPr txBox="1">
            <a:spLocks noGrp="1"/>
          </p:cNvSpPr>
          <p:nvPr>
            <p:ph type="body" idx="1"/>
          </p:nvPr>
        </p:nvSpPr>
        <p:spPr>
          <a:xfrm>
            <a:off x="952500" y="2386080"/>
            <a:ext cx="11099800" cy="6286500"/>
          </a:xfrm>
          <a:prstGeom prst="rect">
            <a:avLst/>
          </a:prstGeom>
        </p:spPr>
        <p:txBody>
          <a:bodyPr anchor="t"/>
          <a:lstStyle/>
          <a:p>
            <a:pPr marL="660400" indent="-660400">
              <a:buSzPct val="100000"/>
              <a:buAutoNum type="arabicPeriod"/>
            </a:pPr>
            <a:r>
              <a:rPr dirty="0"/>
              <a:t>Hyper-metabolic activity in the right anterior globe. This may be consistent with inflammation in particular since recent biopsy performed in this area on 8/18/16. Nevertheless cannot entirely exclude neoplasm.  </a:t>
            </a:r>
          </a:p>
          <a:p>
            <a:pPr marL="660400" indent="-660400">
              <a:buSzPct val="100000"/>
              <a:buAutoNum type="arabicPeriod"/>
            </a:pPr>
            <a:r>
              <a:rPr dirty="0"/>
              <a:t>No evidence of FDG avid local or distant metastasis.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5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500"/>
                                        <p:tgtEl>
                                          <p:spTgt spid="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ollow Up"/>
          <p:cNvSpPr txBox="1">
            <a:spLocks noGrp="1"/>
          </p:cNvSpPr>
          <p:nvPr>
            <p:ph type="title"/>
          </p:nvPr>
        </p:nvSpPr>
        <p:spPr>
          <a:prstGeom prst="rect">
            <a:avLst/>
          </a:prstGeom>
        </p:spPr>
        <p:txBody>
          <a:bodyPr>
            <a:normAutofit/>
          </a:bodyPr>
          <a:lstStyle/>
          <a:p>
            <a:r>
              <a:rPr lang="en-US" sz="5400" dirty="0" smtClean="0"/>
              <a:t>Hospital Course and Microbiology</a:t>
            </a:r>
            <a:endParaRPr sz="5400" dirty="0"/>
          </a:p>
        </p:txBody>
      </p:sp>
      <p:sp>
        <p:nvSpPr>
          <p:cNvPr id="158" name="Patient is started on Itraconazole and Bactrim.…"/>
          <p:cNvSpPr txBox="1">
            <a:spLocks noGrp="1"/>
          </p:cNvSpPr>
          <p:nvPr>
            <p:ph type="body" idx="1"/>
          </p:nvPr>
        </p:nvSpPr>
        <p:spPr>
          <a:xfrm>
            <a:off x="709683" y="2284007"/>
            <a:ext cx="11832609" cy="7010115"/>
          </a:xfrm>
          <a:prstGeom prst="rect">
            <a:avLst/>
          </a:prstGeom>
        </p:spPr>
        <p:txBody>
          <a:bodyPr anchor="t">
            <a:normAutofit fontScale="85000" lnSpcReduction="10000"/>
          </a:bodyPr>
          <a:lstStyle/>
          <a:p>
            <a:pPr marL="377825" indent="-377825" defTabSz="496570">
              <a:spcBef>
                <a:spcPts val="2000"/>
              </a:spcBef>
              <a:defRPr sz="3230"/>
            </a:pPr>
            <a:r>
              <a:rPr lang="en-US" sz="4100" dirty="0" smtClean="0"/>
              <a:t>Symptoms worsen and requires ocular </a:t>
            </a:r>
            <a:r>
              <a:rPr sz="4100" dirty="0" smtClean="0"/>
              <a:t>decompression</a:t>
            </a:r>
            <a:endParaRPr lang="en-US" sz="4100" dirty="0"/>
          </a:p>
          <a:p>
            <a:pPr marL="377825" indent="-377825" defTabSz="496570">
              <a:spcBef>
                <a:spcPts val="2000"/>
              </a:spcBef>
              <a:defRPr sz="3230"/>
            </a:pPr>
            <a:r>
              <a:rPr lang="en-US" sz="4100" dirty="0" smtClean="0"/>
              <a:t>Infectious Diseases is consulted; amphotericin B is started</a:t>
            </a:r>
            <a:endParaRPr lang="en-US" sz="4100" dirty="0"/>
          </a:p>
          <a:p>
            <a:pPr marL="377825" indent="-377825" defTabSz="496570">
              <a:spcBef>
                <a:spcPts val="2000"/>
              </a:spcBef>
              <a:defRPr sz="3230"/>
            </a:pPr>
            <a:r>
              <a:rPr lang="en-US" sz="4100" dirty="0" smtClean="0"/>
              <a:t>Additional microbiologic work-up: </a:t>
            </a:r>
          </a:p>
          <a:p>
            <a:pPr marL="822325" lvl="1" indent="-377825" defTabSz="496570">
              <a:spcBef>
                <a:spcPts val="2000"/>
              </a:spcBef>
              <a:defRPr sz="3230"/>
            </a:pPr>
            <a:r>
              <a:rPr lang="en-US" sz="3300" dirty="0" smtClean="0"/>
              <a:t>Quantiferon </a:t>
            </a:r>
            <a:r>
              <a:rPr lang="en-US" sz="3300" dirty="0"/>
              <a:t>Gold: </a:t>
            </a:r>
            <a:r>
              <a:rPr lang="en-US" sz="3300" dirty="0" smtClean="0"/>
              <a:t>Negative</a:t>
            </a:r>
          </a:p>
          <a:p>
            <a:pPr marL="822325" lvl="1" indent="-377825" defTabSz="496570">
              <a:spcBef>
                <a:spcPts val="2000"/>
              </a:spcBef>
              <a:defRPr sz="3230"/>
            </a:pPr>
            <a:r>
              <a:rPr lang="en-US" sz="3300" dirty="0" smtClean="0"/>
              <a:t>HIV </a:t>
            </a:r>
            <a:r>
              <a:rPr lang="en-US" sz="3300" dirty="0"/>
              <a:t>Ag/Ab: </a:t>
            </a:r>
            <a:r>
              <a:rPr lang="en-US" sz="3300" dirty="0" smtClean="0"/>
              <a:t>Negative</a:t>
            </a:r>
          </a:p>
          <a:p>
            <a:pPr marL="822325" lvl="1" indent="-377825" defTabSz="496570">
              <a:spcBef>
                <a:spcPts val="2000"/>
              </a:spcBef>
              <a:defRPr sz="3230"/>
            </a:pPr>
            <a:r>
              <a:rPr lang="en-US" sz="3300" dirty="0" smtClean="0"/>
              <a:t>Syphilis </a:t>
            </a:r>
            <a:r>
              <a:rPr lang="en-US" sz="3300" dirty="0"/>
              <a:t>screen: </a:t>
            </a:r>
            <a:r>
              <a:rPr lang="en-US" sz="3300" dirty="0" smtClean="0"/>
              <a:t>Non-reactive</a:t>
            </a:r>
          </a:p>
          <a:p>
            <a:pPr marL="822325" lvl="1" indent="-377825" defTabSz="496570">
              <a:spcBef>
                <a:spcPts val="2000"/>
              </a:spcBef>
              <a:defRPr sz="3230"/>
            </a:pPr>
            <a:r>
              <a:rPr lang="en-US" sz="3300" dirty="0" smtClean="0"/>
              <a:t>OR eye </a:t>
            </a:r>
            <a:r>
              <a:rPr lang="en-US" sz="3300" dirty="0"/>
              <a:t>tissue from decompression: No </a:t>
            </a:r>
            <a:r>
              <a:rPr lang="en-US" sz="3300" dirty="0" smtClean="0"/>
              <a:t>growth on bacterial culture</a:t>
            </a:r>
          </a:p>
          <a:p>
            <a:pPr marL="822325" lvl="1" indent="-377825" defTabSz="496570">
              <a:spcBef>
                <a:spcPts val="2000"/>
              </a:spcBef>
              <a:defRPr sz="3230"/>
            </a:pPr>
            <a:r>
              <a:rPr lang="en-US" sz="3300" dirty="0" smtClean="0"/>
              <a:t>Fungal blood </a:t>
            </a:r>
            <a:r>
              <a:rPr lang="en-US" sz="3300" dirty="0"/>
              <a:t>culture: </a:t>
            </a:r>
            <a:r>
              <a:rPr lang="en-US" sz="3300" dirty="0" smtClean="0"/>
              <a:t>Negative</a:t>
            </a:r>
          </a:p>
          <a:p>
            <a:pPr marL="822325" lvl="1" indent="-377825" defTabSz="496570">
              <a:spcBef>
                <a:spcPts val="2000"/>
              </a:spcBef>
              <a:defRPr sz="3230"/>
            </a:pPr>
            <a:r>
              <a:rPr lang="en-US" sz="3300" dirty="0" smtClean="0"/>
              <a:t>Serum Cryptococcus antigen</a:t>
            </a:r>
            <a:r>
              <a:rPr lang="en-US" sz="3300" dirty="0"/>
              <a:t>: </a:t>
            </a:r>
            <a:r>
              <a:rPr lang="en-US" sz="3300" dirty="0" smtClean="0"/>
              <a:t>Negative</a:t>
            </a:r>
          </a:p>
          <a:p>
            <a:pPr marL="822325" lvl="1" indent="-377825" defTabSz="496570">
              <a:spcBef>
                <a:spcPts val="2000"/>
              </a:spcBef>
              <a:defRPr sz="3230"/>
            </a:pPr>
            <a:r>
              <a:rPr lang="en-US" sz="3300" dirty="0" smtClean="0"/>
              <a:t>Urine Histoplasma and </a:t>
            </a:r>
            <a:r>
              <a:rPr lang="en-US" sz="3300" dirty="0"/>
              <a:t>B</a:t>
            </a:r>
            <a:r>
              <a:rPr lang="en-US" sz="3300" dirty="0" smtClean="0"/>
              <a:t>lastomyces antigen: </a:t>
            </a:r>
            <a:r>
              <a:rPr lang="en-US" sz="3300" dirty="0"/>
              <a:t>Negative</a:t>
            </a:r>
          </a:p>
          <a:p>
            <a:pPr marL="0" indent="0" defTabSz="496570">
              <a:spcBef>
                <a:spcPts val="2000"/>
              </a:spcBef>
              <a:buNone/>
              <a:defRPr sz="3230"/>
            </a:pPr>
            <a:endParaRPr lang="en-US" dirty="0" smtClean="0"/>
          </a:p>
          <a:p>
            <a:pPr marL="377825" indent="-377825" defTabSz="496570">
              <a:spcBef>
                <a:spcPts val="2000"/>
              </a:spcBef>
              <a:defRPr sz="3230"/>
            </a:pPr>
            <a:endParaRPr lang="en-US" dirty="0"/>
          </a:p>
          <a:p>
            <a:pPr marL="377825" indent="-377825" defTabSz="496570">
              <a:spcBef>
                <a:spcPts val="2000"/>
              </a:spcBef>
              <a:defRPr sz="3230"/>
            </a:pPr>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5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5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5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5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5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5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5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5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5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5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Screen Shot 2017-08-09 at 2.49.08 PM.png" descr="Screen Shot 2017-08-09 at 2.49.08 PM.png"/>
          <p:cNvPicPr>
            <a:picLocks noChangeAspect="1"/>
          </p:cNvPicPr>
          <p:nvPr/>
        </p:nvPicPr>
        <p:blipFill>
          <a:blip r:embed="rId2">
            <a:extLst/>
          </a:blip>
          <a:stretch>
            <a:fillRect/>
          </a:stretch>
        </p:blipFill>
        <p:spPr>
          <a:xfrm>
            <a:off x="538096" y="962435"/>
            <a:ext cx="11928608" cy="7828730"/>
          </a:xfrm>
          <a:prstGeom prst="rect">
            <a:avLst/>
          </a:prstGeom>
          <a:ln w="12700">
            <a:miter lim="400000"/>
          </a:ln>
          <a:effectLst>
            <a:outerShdw blurRad="50800" dist="63500" dir="2700000" rotWithShape="0">
              <a:srgbClr val="000000">
                <a:alpha val="50000"/>
              </a:srgbClr>
            </a:outerShdw>
          </a:effectLst>
        </p:spPr>
      </p:pic>
      <p:pic>
        <p:nvPicPr>
          <p:cNvPr id="171" name="Screen Shot 2017-08-09 at 2.49.49 PM.png" descr="Screen Shot 2017-08-09 at 2.49.49 PM.png"/>
          <p:cNvPicPr>
            <a:picLocks noChangeAspect="1"/>
          </p:cNvPicPr>
          <p:nvPr/>
        </p:nvPicPr>
        <p:blipFill>
          <a:blip r:embed="rId3">
            <a:extLst/>
          </a:blip>
          <a:stretch>
            <a:fillRect/>
          </a:stretch>
        </p:blipFill>
        <p:spPr>
          <a:xfrm>
            <a:off x="538096" y="903684"/>
            <a:ext cx="11928608" cy="7946232"/>
          </a:xfrm>
          <a:prstGeom prst="rect">
            <a:avLst/>
          </a:prstGeom>
          <a:ln w="12700">
            <a:miter lim="400000"/>
          </a:ln>
          <a:effectLst>
            <a:outerShdw blurRad="50800" dist="63500" dir="2700000" rotWithShape="0">
              <a:srgbClr val="000000">
                <a:alpha val="50000"/>
              </a:srgbClr>
            </a:outerShdw>
          </a:effectLst>
        </p:spPr>
      </p:pic>
      <p:pic>
        <p:nvPicPr>
          <p:cNvPr id="172" name="Screen Shot 2017-08-09 at 2.50.37 PM.png" descr="Screen Shot 2017-08-09 at 2.50.37 PM.png"/>
          <p:cNvPicPr>
            <a:picLocks noChangeAspect="1"/>
          </p:cNvPicPr>
          <p:nvPr/>
        </p:nvPicPr>
        <p:blipFill>
          <a:blip r:embed="rId4">
            <a:extLst/>
          </a:blip>
          <a:stretch>
            <a:fillRect/>
          </a:stretch>
        </p:blipFill>
        <p:spPr>
          <a:xfrm>
            <a:off x="538096" y="932205"/>
            <a:ext cx="11928608" cy="7889190"/>
          </a:xfrm>
          <a:prstGeom prst="rect">
            <a:avLst/>
          </a:prstGeom>
          <a:ln w="12700">
            <a:miter lim="400000"/>
          </a:ln>
          <a:effectLst>
            <a:outerShdw blurRad="50800" dist="63500" dir="2700000" rotWithShape="0">
              <a:srgbClr val="000000">
                <a:alpha val="50000"/>
              </a:srgbClr>
            </a:outerShdw>
          </a:effectLst>
        </p:spPr>
      </p:pic>
      <p:pic>
        <p:nvPicPr>
          <p:cNvPr id="173" name="Screen Shot 2017-08-09 at 2.51.38 PM.png" descr="Screen Shot 2017-08-09 at 2.51.38 PM.png"/>
          <p:cNvPicPr>
            <a:picLocks noChangeAspect="1"/>
          </p:cNvPicPr>
          <p:nvPr/>
        </p:nvPicPr>
        <p:blipFill>
          <a:blip r:embed="rId5">
            <a:extLst/>
          </a:blip>
          <a:stretch>
            <a:fillRect/>
          </a:stretch>
        </p:blipFill>
        <p:spPr>
          <a:xfrm>
            <a:off x="547423" y="903684"/>
            <a:ext cx="11909954" cy="7946232"/>
          </a:xfrm>
          <a:prstGeom prst="rect">
            <a:avLst/>
          </a:prstGeom>
          <a:ln w="12700">
            <a:miter lim="400000"/>
          </a:ln>
          <a:effectLst>
            <a:outerShdw blurRad="50800" dist="63500" dir="2700000" rotWithShape="0">
              <a:srgbClr val="000000">
                <a:alpha val="5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500"/>
                                        <p:tgtEl>
                                          <p:spTgt spid="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4" nodeType="click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P spid="171" grpId="2" animBg="1" advAuto="0"/>
      <p:bldP spid="172" grpId="3" animBg="1" advAuto="0"/>
      <p:bldP spid="173" grpId="4"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Hospital Course"/>
          <p:cNvSpPr txBox="1">
            <a:spLocks noGrp="1"/>
          </p:cNvSpPr>
          <p:nvPr>
            <p:ph type="title"/>
          </p:nvPr>
        </p:nvSpPr>
        <p:spPr>
          <a:prstGeom prst="rect">
            <a:avLst/>
          </a:prstGeom>
        </p:spPr>
        <p:txBody>
          <a:bodyPr>
            <a:normAutofit/>
          </a:bodyPr>
          <a:lstStyle/>
          <a:p>
            <a:r>
              <a:rPr sz="6600" dirty="0"/>
              <a:t>Hospital </a:t>
            </a:r>
            <a:r>
              <a:rPr sz="6600" dirty="0" smtClean="0"/>
              <a:t>Course</a:t>
            </a:r>
            <a:r>
              <a:rPr lang="en-US" sz="6600" dirty="0" smtClean="0"/>
              <a:t>, continued</a:t>
            </a:r>
            <a:endParaRPr sz="6600" dirty="0"/>
          </a:p>
        </p:txBody>
      </p:sp>
      <p:sp>
        <p:nvSpPr>
          <p:cNvPr id="176" name="His eye pain progresses over 2 days.…"/>
          <p:cNvSpPr txBox="1">
            <a:spLocks noGrp="1"/>
          </p:cNvSpPr>
          <p:nvPr>
            <p:ph type="body" idx="1"/>
          </p:nvPr>
        </p:nvSpPr>
        <p:spPr>
          <a:xfrm>
            <a:off x="952500" y="2413000"/>
            <a:ext cx="11099800" cy="6785591"/>
          </a:xfrm>
          <a:prstGeom prst="rect">
            <a:avLst/>
          </a:prstGeom>
        </p:spPr>
        <p:txBody>
          <a:bodyPr anchor="t"/>
          <a:lstStyle/>
          <a:p>
            <a:r>
              <a:rPr dirty="0"/>
              <a:t>His eye pain progresses over 2 days.</a:t>
            </a:r>
          </a:p>
          <a:p>
            <a:r>
              <a:rPr dirty="0"/>
              <a:t>His pain is uncontrolled with narcotics and other analgesics.</a:t>
            </a:r>
          </a:p>
          <a:p>
            <a:r>
              <a:rPr dirty="0"/>
              <a:t>Now developing a severe headache.</a:t>
            </a:r>
          </a:p>
          <a:p>
            <a:r>
              <a:rPr lang="en-US" dirty="0" smtClean="0"/>
              <a:t>Undergoes right eye </a:t>
            </a:r>
            <a:r>
              <a:rPr dirty="0" smtClean="0"/>
              <a:t>enucleation</a:t>
            </a:r>
            <a:r>
              <a:rPr lang="en-US" dirty="0"/>
              <a:t> </a:t>
            </a:r>
            <a:r>
              <a:rPr lang="en-US" dirty="0" smtClean="0"/>
              <a:t>and histopathology is obtained…</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500"/>
                                        <p:tgtEl>
                                          <p:spTgt spid="1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2" end="2"/>
                                            </p:txEl>
                                          </p:spTgt>
                                        </p:tgtEl>
                                        <p:attrNameLst>
                                          <p:attrName>style.visibility</p:attrName>
                                        </p:attrNameLst>
                                      </p:cBhvr>
                                      <p:to>
                                        <p:strVal val="visible"/>
                                      </p:to>
                                    </p:set>
                                    <p:animEffect transition="in" filter="fade">
                                      <p:cBhvr>
                                        <p:cTn id="17" dur="500"/>
                                        <p:tgtEl>
                                          <p:spTgt spid="1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3" end="3"/>
                                            </p:txEl>
                                          </p:spTgt>
                                        </p:tgtEl>
                                        <p:attrNameLst>
                                          <p:attrName>style.visibility</p:attrName>
                                        </p:attrNameLst>
                                      </p:cBhvr>
                                      <p:to>
                                        <p:strVal val="visible"/>
                                      </p:to>
                                    </p:set>
                                    <p:animEffect transition="in" filter="fade">
                                      <p:cBhvr>
                                        <p:cTn id="22" dur="500"/>
                                        <p:tgtEl>
                                          <p:spTgt spid="1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fig6.jpg" descr="fig6.jpg"/>
          <p:cNvPicPr>
            <a:picLocks noChangeAspect="1"/>
          </p:cNvPicPr>
          <p:nvPr/>
        </p:nvPicPr>
        <p:blipFill>
          <a:blip r:embed="rId2">
            <a:extLst/>
          </a:blip>
          <a:stretch>
            <a:fillRect/>
          </a:stretch>
        </p:blipFill>
        <p:spPr>
          <a:xfrm>
            <a:off x="4662818" y="1381364"/>
            <a:ext cx="7821321" cy="6990872"/>
          </a:xfrm>
          <a:prstGeom prst="rect">
            <a:avLst/>
          </a:prstGeom>
          <a:ln w="12700">
            <a:miter lim="400000"/>
          </a:ln>
          <a:effectLst>
            <a:outerShdw blurRad="50800" dist="63500" dir="2700000" rotWithShape="0">
              <a:srgbClr val="000000">
                <a:alpha val="50000"/>
              </a:srgbClr>
            </a:outerShdw>
          </a:effectLst>
        </p:spPr>
      </p:pic>
      <p:sp>
        <p:nvSpPr>
          <p:cNvPr id="179" name="GMS Stain"/>
          <p:cNvSpPr txBox="1"/>
          <p:nvPr/>
        </p:nvSpPr>
        <p:spPr>
          <a:xfrm>
            <a:off x="561218" y="1861222"/>
            <a:ext cx="2743010" cy="647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rPr dirty="0"/>
              <a:t>GMS Stain </a:t>
            </a:r>
          </a:p>
        </p:txBody>
      </p:sp>
      <p:sp>
        <p:nvSpPr>
          <p:cNvPr id="180" name="Arrow"/>
          <p:cNvSpPr/>
          <p:nvPr/>
        </p:nvSpPr>
        <p:spPr>
          <a:xfrm>
            <a:off x="3293749" y="1861222"/>
            <a:ext cx="1129155" cy="647701"/>
          </a:xfrm>
          <a:prstGeom prst="rightArrow">
            <a:avLst>
              <a:gd name="adj1" fmla="val 32000"/>
              <a:gd name="adj2" fmla="val 111573"/>
            </a:avLst>
          </a:prstGeom>
          <a:solidFill>
            <a:schemeClr val="accent2">
              <a:satOff val="-13916"/>
              <a:lumOff val="13989"/>
            </a:schemeClr>
          </a:solidFill>
          <a:ln w="12700">
            <a:miter lim="400000"/>
          </a:ln>
        </p:spPr>
        <p:txBody>
          <a:bodyPr lIns="50800" tIns="50800" rIns="50800" bIns="50800" anchor="ctr"/>
          <a:lstStyle/>
          <a:p>
            <a:pPr>
              <a:defRPr sz="2600"/>
            </a:pPr>
            <a:endParaRPr dirty="0"/>
          </a:p>
        </p:txBody>
      </p:sp>
      <p:sp>
        <p:nvSpPr>
          <p:cNvPr id="181" name="Mucicarmine staining is negative."/>
          <p:cNvSpPr txBox="1"/>
          <p:nvPr/>
        </p:nvSpPr>
        <p:spPr>
          <a:xfrm>
            <a:off x="733363" y="2898602"/>
            <a:ext cx="3478541" cy="1739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rPr dirty="0"/>
              <a:t>Mucicarmine staining is negative.</a:t>
            </a:r>
          </a:p>
        </p:txBody>
      </p:sp>
      <p:sp>
        <p:nvSpPr>
          <p:cNvPr id="6" name="TextBox 5">
            <a:extLst>
              <a:ext uri="{FF2B5EF4-FFF2-40B4-BE49-F238E27FC236}">
                <a16:creationId xmlns:a16="http://schemas.microsoft.com/office/drawing/2014/main" xmlns="" id="{D249FE55-BA87-FE42-AE95-49190C2B67A0}"/>
              </a:ext>
            </a:extLst>
          </p:cNvPr>
          <p:cNvSpPr txBox="1"/>
          <p:nvPr/>
        </p:nvSpPr>
        <p:spPr>
          <a:xfrm>
            <a:off x="2438400" y="8645376"/>
            <a:ext cx="82116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Helvetica Light"/>
              </a:rPr>
              <a:t>Representative Image. Not our patient.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500"/>
                                        <p:tgtEl>
                                          <p:spTgt spid="17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0"/>
                                        </p:tgtEl>
                                        <p:attrNameLst>
                                          <p:attrName>style.visibility</p:attrName>
                                        </p:attrNameLst>
                                      </p:cBhvr>
                                      <p:to>
                                        <p:strVal val="visible"/>
                                      </p:to>
                                    </p:set>
                                    <p:animEffect transition="in" filter="fade">
                                      <p:cBhvr>
                                        <p:cTn id="11" dur="500"/>
                                        <p:tgtEl>
                                          <p:spTgt spid="1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fade">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1">
                                            <p:txEl>
                                              <p:pRg st="0" end="0"/>
                                            </p:txEl>
                                          </p:spTgt>
                                        </p:tgtEl>
                                        <p:attrNameLst>
                                          <p:attrName>style.visibility</p:attrName>
                                        </p:attrNameLst>
                                      </p:cBhvr>
                                      <p:to>
                                        <p:strVal val="visible"/>
                                      </p:to>
                                    </p:set>
                                    <p:animEffect transition="in" filter="fade">
                                      <p:cBhvr>
                                        <p:cTn id="20" dur="500"/>
                                        <p:tgtEl>
                                          <p:spTgt spid="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nucleation Pathology"/>
          <p:cNvSpPr txBox="1">
            <a:spLocks noGrp="1"/>
          </p:cNvSpPr>
          <p:nvPr>
            <p:ph type="title"/>
          </p:nvPr>
        </p:nvSpPr>
        <p:spPr>
          <a:prstGeom prst="rect">
            <a:avLst/>
          </a:prstGeom>
        </p:spPr>
        <p:txBody>
          <a:bodyPr/>
          <a:lstStyle/>
          <a:p>
            <a:r>
              <a:rPr dirty="0"/>
              <a:t>Enucleation Pathology</a:t>
            </a:r>
          </a:p>
        </p:txBody>
      </p:sp>
      <p:sp>
        <p:nvSpPr>
          <p:cNvPr id="184" name="&quot;Eye, right, enucleation”: Diffuse infiltration with budding yeast as well as abundant chronic granulomatous inflammation of the choroid, retina, vitreous, intraocular lens, iris, ciliary body, and anterior chamber.…"/>
          <p:cNvSpPr txBox="1">
            <a:spLocks noGrp="1"/>
          </p:cNvSpPr>
          <p:nvPr>
            <p:ph type="body" idx="1"/>
          </p:nvPr>
        </p:nvSpPr>
        <p:spPr>
          <a:prstGeom prst="rect">
            <a:avLst/>
          </a:prstGeom>
        </p:spPr>
        <p:txBody>
          <a:bodyPr>
            <a:noAutofit/>
          </a:bodyPr>
          <a:lstStyle/>
          <a:p>
            <a:pPr marL="324485" indent="-324485" defTabSz="426466">
              <a:spcBef>
                <a:spcPts val="1700"/>
              </a:spcBef>
              <a:defRPr sz="2774"/>
            </a:pPr>
            <a:r>
              <a:rPr sz="3200" dirty="0"/>
              <a:t>"Eye, right, enucleation”: Diffuse infiltration with budding yeast as well as abundant chronic granulomatous inflammation of the choroid, retina, vitreous, intraocular lens, iris, ciliary body, and anterior chamber</a:t>
            </a:r>
            <a:r>
              <a:rPr sz="3200" dirty="0" smtClean="0"/>
              <a:t>.</a:t>
            </a:r>
            <a:endParaRPr lang="en-US" sz="3200" dirty="0" smtClean="0"/>
          </a:p>
          <a:p>
            <a:pPr marL="0" indent="0" defTabSz="426466">
              <a:spcBef>
                <a:spcPts val="1700"/>
              </a:spcBef>
              <a:buNone/>
              <a:defRPr sz="2774"/>
            </a:pPr>
            <a:endParaRPr sz="3200" dirty="0"/>
          </a:p>
          <a:p>
            <a:pPr marL="324485" indent="-324485" defTabSz="426466">
              <a:spcBef>
                <a:spcPts val="1700"/>
              </a:spcBef>
              <a:defRPr sz="2774"/>
            </a:pPr>
            <a:r>
              <a:rPr sz="3200" dirty="0"/>
              <a:t>PAS and GMS stains on the globe specimen are positive for large budding yeast.  Gram stain is negative, as is mucicarmine. Though the organism cannot be definitively identified histopathologically, the size of the yeast, the presence of yeast budding, and the negative mucicarmine stains are suggestive of </a:t>
            </a:r>
            <a:r>
              <a:rPr sz="3200" u="sng" dirty="0" smtClean="0"/>
              <a:t>Blastomyces</a:t>
            </a:r>
            <a:r>
              <a:rPr lang="en-US" sz="3200" dirty="0"/>
              <a:t>.</a:t>
            </a:r>
            <a:endParaRPr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2" end="2"/>
                                            </p:txEl>
                                          </p:spTgt>
                                        </p:tgtEl>
                                        <p:attrNameLst>
                                          <p:attrName>style.visibility</p:attrName>
                                        </p:attrNameLst>
                                      </p:cBhvr>
                                      <p:to>
                                        <p:strVal val="visible"/>
                                      </p:to>
                                    </p:set>
                                    <p:animEffect transition="in" filter="fade">
                                      <p:cBhvr>
                                        <p:cTn id="12" dur="500"/>
                                        <p:tgtEl>
                                          <p:spTgt spid="1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History of Present Illness"/>
          <p:cNvSpPr txBox="1">
            <a:spLocks noGrp="1"/>
          </p:cNvSpPr>
          <p:nvPr>
            <p:ph type="title"/>
          </p:nvPr>
        </p:nvSpPr>
        <p:spPr>
          <a:prstGeom prst="rect">
            <a:avLst/>
          </a:prstGeom>
        </p:spPr>
        <p:txBody>
          <a:bodyPr>
            <a:normAutofit fontScale="90000"/>
          </a:bodyPr>
          <a:lstStyle>
            <a:lvl1pPr defTabSz="572516">
              <a:defRPr sz="7840"/>
            </a:lvl1pPr>
          </a:lstStyle>
          <a:p>
            <a:r>
              <a:rPr dirty="0"/>
              <a:t>History of Present Illness</a:t>
            </a:r>
          </a:p>
        </p:txBody>
      </p:sp>
      <p:sp>
        <p:nvSpPr>
          <p:cNvPr id="123" name="34 year old man history of nephrolithiasis.…"/>
          <p:cNvSpPr txBox="1">
            <a:spLocks noGrp="1"/>
          </p:cNvSpPr>
          <p:nvPr>
            <p:ph type="body" idx="1"/>
          </p:nvPr>
        </p:nvSpPr>
        <p:spPr>
          <a:prstGeom prst="rect">
            <a:avLst/>
          </a:prstGeom>
        </p:spPr>
        <p:txBody>
          <a:bodyPr>
            <a:normAutofit/>
          </a:bodyPr>
          <a:lstStyle/>
          <a:p>
            <a:pPr marL="440055" indent="-440055" defTabSz="578358">
              <a:spcBef>
                <a:spcPts val="2300"/>
              </a:spcBef>
              <a:defRPr sz="3762"/>
            </a:pPr>
            <a:r>
              <a:rPr dirty="0"/>
              <a:t>34 year old man history of nephrolithiasis.</a:t>
            </a:r>
          </a:p>
          <a:p>
            <a:pPr marL="440055" indent="-440055" defTabSz="578358">
              <a:spcBef>
                <a:spcPts val="2300"/>
              </a:spcBef>
              <a:defRPr sz="3762"/>
            </a:pPr>
            <a:r>
              <a:rPr dirty="0"/>
              <a:t>Presenting with 5-6 months of right eye </a:t>
            </a:r>
            <a:r>
              <a:rPr dirty="0" smtClean="0"/>
              <a:t>pain</a:t>
            </a:r>
            <a:r>
              <a:rPr lang="en-US" dirty="0" smtClean="0"/>
              <a:t> and </a:t>
            </a:r>
            <a:r>
              <a:rPr dirty="0" smtClean="0"/>
              <a:t>2 </a:t>
            </a:r>
            <a:r>
              <a:rPr dirty="0"/>
              <a:t>months of mild, progressive blurr</a:t>
            </a:r>
            <a:r>
              <a:rPr lang="en-US" dirty="0"/>
              <a:t>ed</a:t>
            </a:r>
            <a:r>
              <a:rPr dirty="0"/>
              <a:t> vision.</a:t>
            </a:r>
          </a:p>
          <a:p>
            <a:pPr marL="440055" indent="-440055" defTabSz="578358">
              <a:spcBef>
                <a:spcPts val="2300"/>
              </a:spcBef>
              <a:defRPr sz="3762"/>
            </a:pPr>
            <a:r>
              <a:rPr dirty="0"/>
              <a:t>5 months ago, an outside </a:t>
            </a:r>
            <a:r>
              <a:rPr lang="en-US" dirty="0" smtClean="0"/>
              <a:t>o</a:t>
            </a:r>
            <a:r>
              <a:rPr dirty="0" smtClean="0"/>
              <a:t>phthalmologist </a:t>
            </a:r>
            <a:r>
              <a:rPr dirty="0"/>
              <a:t>did “a few blood tests”, then prescribed Durezol eye drops (a topical corticosteroid), the pain resolved.</a:t>
            </a:r>
          </a:p>
          <a:p>
            <a:pPr marL="440055" indent="-440055" defTabSz="578358">
              <a:spcBef>
                <a:spcPts val="2300"/>
              </a:spcBef>
              <a:defRPr sz="3762"/>
            </a:pPr>
            <a:r>
              <a:rPr dirty="0"/>
              <a:t>A month or two later, his pain recurred, and since has never really gone away.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5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5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500"/>
                                        <p:tgtEl>
                                          <p:spTgt spid="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Effect transition="in" filter="fade">
                                      <p:cBhvr>
                                        <p:cTn id="22" dur="500"/>
                                        <p:tgtEl>
                                          <p:spTgt spid="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Ophtho Blasto"/>
          <p:cNvSpPr txBox="1">
            <a:spLocks noGrp="1"/>
          </p:cNvSpPr>
          <p:nvPr>
            <p:ph type="ctrTitle"/>
          </p:nvPr>
        </p:nvSpPr>
        <p:spPr>
          <a:xfrm>
            <a:off x="1270000" y="2539052"/>
            <a:ext cx="10464800" cy="3302000"/>
          </a:xfrm>
          <a:prstGeom prst="rect">
            <a:avLst/>
          </a:prstGeom>
        </p:spPr>
        <p:txBody>
          <a:bodyPr>
            <a:normAutofit fontScale="90000"/>
          </a:bodyPr>
          <a:lstStyle/>
          <a:p>
            <a:r>
              <a:rPr lang="en-US" dirty="0" smtClean="0"/>
              <a:t>Diagnosis: </a:t>
            </a:r>
            <a:br>
              <a:rPr lang="en-US" dirty="0" smtClean="0"/>
            </a:br>
            <a:r>
              <a:rPr lang="en-US" dirty="0" smtClean="0"/>
              <a:t>Disseminated/Ocular Blastomycosis </a:t>
            </a:r>
            <a:endParaRP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History of Present Illness"/>
          <p:cNvSpPr txBox="1">
            <a:spLocks noGrp="1"/>
          </p:cNvSpPr>
          <p:nvPr>
            <p:ph type="title"/>
          </p:nvPr>
        </p:nvSpPr>
        <p:spPr>
          <a:prstGeom prst="rect">
            <a:avLst/>
          </a:prstGeom>
        </p:spPr>
        <p:txBody>
          <a:bodyPr>
            <a:normAutofit fontScale="90000"/>
          </a:bodyPr>
          <a:lstStyle>
            <a:lvl1pPr defTabSz="572516">
              <a:defRPr sz="7840"/>
            </a:lvl1pPr>
          </a:lstStyle>
          <a:p>
            <a:r>
              <a:rPr dirty="0"/>
              <a:t>History of Present Illness</a:t>
            </a:r>
          </a:p>
        </p:txBody>
      </p:sp>
      <p:sp>
        <p:nvSpPr>
          <p:cNvPr id="126" name="Had been managed intermittently with topical and then systemic steroids, currently 60mg Prednisone.…"/>
          <p:cNvSpPr txBox="1">
            <a:spLocks noGrp="1"/>
          </p:cNvSpPr>
          <p:nvPr>
            <p:ph type="body" idx="1"/>
          </p:nvPr>
        </p:nvSpPr>
        <p:spPr>
          <a:xfrm>
            <a:off x="952499" y="2590799"/>
            <a:ext cx="11330485" cy="6744269"/>
          </a:xfrm>
          <a:prstGeom prst="rect">
            <a:avLst/>
          </a:prstGeom>
        </p:spPr>
        <p:txBody>
          <a:bodyPr>
            <a:normAutofit/>
          </a:bodyPr>
          <a:lstStyle/>
          <a:p>
            <a:pPr marL="413384" indent="-413384" defTabSz="543305">
              <a:spcBef>
                <a:spcPts val="2200"/>
              </a:spcBef>
              <a:defRPr sz="3534"/>
            </a:pPr>
            <a:r>
              <a:rPr lang="en-US" dirty="0" smtClean="0"/>
              <a:t>Thereafter </a:t>
            </a:r>
            <a:r>
              <a:rPr dirty="0" smtClean="0"/>
              <a:t>managed </a:t>
            </a:r>
            <a:r>
              <a:rPr dirty="0"/>
              <a:t>intermittently with topical and then systemic steroids, currently </a:t>
            </a:r>
            <a:r>
              <a:rPr dirty="0" smtClean="0"/>
              <a:t>60</a:t>
            </a:r>
            <a:r>
              <a:rPr lang="en-US" dirty="0" smtClean="0"/>
              <a:t> </a:t>
            </a:r>
            <a:r>
              <a:rPr dirty="0" smtClean="0"/>
              <a:t>mg </a:t>
            </a:r>
            <a:r>
              <a:rPr lang="en-US" dirty="0" smtClean="0"/>
              <a:t>p</a:t>
            </a:r>
            <a:r>
              <a:rPr dirty="0" smtClean="0"/>
              <a:t>rednisone</a:t>
            </a:r>
            <a:r>
              <a:rPr lang="en-US" dirty="0" smtClean="0"/>
              <a:t> daily</a:t>
            </a:r>
            <a:r>
              <a:rPr dirty="0" smtClean="0"/>
              <a:t>.</a:t>
            </a:r>
            <a:endParaRPr dirty="0"/>
          </a:p>
          <a:p>
            <a:pPr marL="413384" indent="-413384" defTabSz="543305">
              <a:spcBef>
                <a:spcPts val="2200"/>
              </a:spcBef>
              <a:defRPr sz="3534"/>
            </a:pPr>
            <a:r>
              <a:rPr dirty="0"/>
              <a:t>More recently, his right eye pain has been </a:t>
            </a:r>
            <a:r>
              <a:rPr dirty="0" smtClean="0"/>
              <a:t>increasing</a:t>
            </a:r>
            <a:r>
              <a:rPr lang="en-US" dirty="0" smtClean="0"/>
              <a:t> and</a:t>
            </a:r>
            <a:r>
              <a:rPr dirty="0" smtClean="0"/>
              <a:t> </a:t>
            </a:r>
            <a:r>
              <a:rPr dirty="0"/>
              <a:t>has developed a clear discharge </a:t>
            </a:r>
            <a:r>
              <a:rPr lang="en-US" dirty="0" smtClean="0"/>
              <a:t>with</a:t>
            </a:r>
            <a:r>
              <a:rPr dirty="0" smtClean="0"/>
              <a:t> </a:t>
            </a:r>
            <a:r>
              <a:rPr dirty="0"/>
              <a:t>eye redness.</a:t>
            </a:r>
          </a:p>
          <a:p>
            <a:pPr marL="413384" indent="-413384" defTabSz="543305">
              <a:spcBef>
                <a:spcPts val="2200"/>
              </a:spcBef>
              <a:defRPr sz="3534"/>
            </a:pPr>
            <a:r>
              <a:rPr lang="en-US" dirty="0" smtClean="0"/>
              <a:t>ROS: </a:t>
            </a:r>
            <a:r>
              <a:rPr lang="en-US" dirty="0"/>
              <a:t>C</a:t>
            </a:r>
            <a:r>
              <a:rPr dirty="0" smtClean="0"/>
              <a:t>ut </a:t>
            </a:r>
            <a:r>
              <a:rPr dirty="0"/>
              <a:t>on his right calf which has not fully </a:t>
            </a:r>
            <a:r>
              <a:rPr dirty="0" smtClean="0"/>
              <a:t>healed</a:t>
            </a:r>
            <a:r>
              <a:rPr lang="en-US" dirty="0" smtClean="0"/>
              <a:t>; otherwise </a:t>
            </a:r>
            <a:r>
              <a:rPr dirty="0" smtClean="0"/>
              <a:t>he felt </a:t>
            </a:r>
            <a:r>
              <a:rPr dirty="0"/>
              <a:t>completely healthy. </a:t>
            </a:r>
            <a:r>
              <a:rPr dirty="0" smtClean="0"/>
              <a:t>No </a:t>
            </a:r>
            <a:r>
              <a:rPr dirty="0"/>
              <a:t>fevers, chills, </a:t>
            </a:r>
            <a:r>
              <a:rPr dirty="0" smtClean="0"/>
              <a:t>w</a:t>
            </a:r>
            <a:r>
              <a:rPr lang="en-US" dirty="0" smtClean="0"/>
              <a:t>eight</a:t>
            </a:r>
            <a:r>
              <a:rPr dirty="0" smtClean="0"/>
              <a:t> </a:t>
            </a:r>
            <a:r>
              <a:rPr dirty="0"/>
              <a:t>loss, night sweats, malaise, fatigue, sick contacts, cough, diarrhea, joint pains. No symptoms in the left eye.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Effect transition="in" filter="fade">
                                      <p:cBhvr>
                                        <p:cTn id="12" dur="500"/>
                                        <p:tgtEl>
                                          <p:spTgt spid="1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Effect transition="in" filter="fade">
                                      <p:cBhvr>
                                        <p:cTn id="17" dur="500"/>
                                        <p:tgtEl>
                                          <p:spTgt spid="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ocial History"/>
          <p:cNvSpPr txBox="1">
            <a:spLocks noGrp="1"/>
          </p:cNvSpPr>
          <p:nvPr>
            <p:ph type="title"/>
          </p:nvPr>
        </p:nvSpPr>
        <p:spPr>
          <a:prstGeom prst="rect">
            <a:avLst/>
          </a:prstGeom>
        </p:spPr>
        <p:txBody>
          <a:bodyPr/>
          <a:lstStyle/>
          <a:p>
            <a:r>
              <a:rPr dirty="0"/>
              <a:t>Social History</a:t>
            </a:r>
          </a:p>
        </p:txBody>
      </p:sp>
      <p:sp>
        <p:nvSpPr>
          <p:cNvPr id="129" name="Intermittently sexually active with one partner, last encounter was 6 months ago.…"/>
          <p:cNvSpPr txBox="1">
            <a:spLocks noGrp="1"/>
          </p:cNvSpPr>
          <p:nvPr>
            <p:ph type="body" idx="1"/>
          </p:nvPr>
        </p:nvSpPr>
        <p:spPr>
          <a:prstGeom prst="rect">
            <a:avLst/>
          </a:prstGeom>
        </p:spPr>
        <p:txBody>
          <a:bodyPr>
            <a:normAutofit lnSpcReduction="10000"/>
          </a:bodyPr>
          <a:lstStyle/>
          <a:p>
            <a:pPr marL="435609" indent="-435609" defTabSz="572516">
              <a:spcBef>
                <a:spcPts val="2300"/>
              </a:spcBef>
              <a:defRPr sz="3724"/>
            </a:pPr>
            <a:r>
              <a:rPr dirty="0"/>
              <a:t>Intermittently sexually active with one partner, last encounter was 6 months ago.</a:t>
            </a:r>
          </a:p>
          <a:p>
            <a:pPr marL="435609" indent="-435609" defTabSz="572516">
              <a:spcBef>
                <a:spcPts val="2300"/>
              </a:spcBef>
              <a:defRPr sz="3724"/>
            </a:pPr>
            <a:r>
              <a:rPr dirty="0"/>
              <a:t>Lives in the suburbs. Recent kitchen renovation at home. Works at a </a:t>
            </a:r>
            <a:r>
              <a:rPr lang="en-US" dirty="0" smtClean="0"/>
              <a:t>job fixing computers</a:t>
            </a:r>
            <a:r>
              <a:rPr dirty="0" smtClean="0"/>
              <a:t>.</a:t>
            </a:r>
            <a:endParaRPr dirty="0"/>
          </a:p>
          <a:p>
            <a:pPr marL="435609" indent="-435609" defTabSz="572516">
              <a:spcBef>
                <a:spcPts val="2300"/>
              </a:spcBef>
              <a:defRPr sz="3724"/>
            </a:pPr>
            <a:r>
              <a:rPr dirty="0"/>
              <a:t>Born in </a:t>
            </a:r>
            <a:r>
              <a:rPr lang="en-US" dirty="0" smtClean="0"/>
              <a:t>Southeast Asia</a:t>
            </a:r>
            <a:r>
              <a:rPr dirty="0" smtClean="0"/>
              <a:t>, </a:t>
            </a:r>
            <a:r>
              <a:rPr dirty="0"/>
              <a:t>came to </a:t>
            </a:r>
            <a:r>
              <a:rPr lang="en-US" dirty="0" smtClean="0"/>
              <a:t>the Western </a:t>
            </a:r>
            <a:r>
              <a:rPr lang="en-US" dirty="0" smtClean="0"/>
              <a:t>United States (US)</a:t>
            </a:r>
            <a:r>
              <a:rPr dirty="0" smtClean="0"/>
              <a:t> </a:t>
            </a:r>
            <a:r>
              <a:rPr lang="en-US" dirty="0"/>
              <a:t>at</a:t>
            </a:r>
            <a:r>
              <a:rPr dirty="0"/>
              <a:t> a few months old. Moved to </a:t>
            </a:r>
            <a:r>
              <a:rPr lang="en-US" dirty="0" smtClean="0"/>
              <a:t>the Midwest </a:t>
            </a:r>
            <a:r>
              <a:rPr dirty="0" smtClean="0"/>
              <a:t>when </a:t>
            </a:r>
            <a:r>
              <a:rPr dirty="0"/>
              <a:t>he was </a:t>
            </a:r>
            <a:r>
              <a:rPr dirty="0" smtClean="0"/>
              <a:t>10</a:t>
            </a:r>
            <a:r>
              <a:rPr lang="en-US" dirty="0" smtClean="0"/>
              <a:t> years old</a:t>
            </a:r>
            <a:r>
              <a:rPr dirty="0" smtClean="0"/>
              <a:t>. </a:t>
            </a:r>
            <a:r>
              <a:rPr dirty="0"/>
              <a:t>Lived </a:t>
            </a:r>
            <a:r>
              <a:rPr lang="en-US" dirty="0" smtClean="0"/>
              <a:t>in the Eastern US </a:t>
            </a:r>
            <a:r>
              <a:rPr dirty="0" smtClean="0"/>
              <a:t>from </a:t>
            </a:r>
            <a:r>
              <a:rPr dirty="0"/>
              <a:t>ages 18 to </a:t>
            </a:r>
            <a:r>
              <a:rPr dirty="0" smtClean="0"/>
              <a:t>24</a:t>
            </a:r>
            <a:r>
              <a:rPr lang="en-US" dirty="0" smtClean="0"/>
              <a:t> years old</a:t>
            </a:r>
            <a:r>
              <a:rPr dirty="0" smtClean="0"/>
              <a:t>. </a:t>
            </a:r>
            <a:endParaRPr dirty="0"/>
          </a:p>
          <a:p>
            <a:pPr marL="435609" indent="-435609" defTabSz="572516">
              <a:spcBef>
                <a:spcPts val="2300"/>
              </a:spcBef>
              <a:defRPr sz="3724"/>
            </a:pPr>
            <a:r>
              <a:rPr dirty="0"/>
              <a:t>Last travel was to </a:t>
            </a:r>
            <a:r>
              <a:rPr lang="en-US" dirty="0" smtClean="0"/>
              <a:t>the Southwestern US </a:t>
            </a:r>
            <a:r>
              <a:rPr dirty="0" smtClean="0"/>
              <a:t>2 </a:t>
            </a:r>
            <a:r>
              <a:rPr dirty="0"/>
              <a:t>years ago.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5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Effect transition="in" filter="fade">
                                      <p:cBhvr>
                                        <p:cTn id="17" dur="500"/>
                                        <p:tgtEl>
                                          <p:spTgt spid="1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3" end="3"/>
                                            </p:txEl>
                                          </p:spTgt>
                                        </p:tgtEl>
                                        <p:attrNameLst>
                                          <p:attrName>style.visibility</p:attrName>
                                        </p:attrNameLst>
                                      </p:cBhvr>
                                      <p:to>
                                        <p:strVal val="visible"/>
                                      </p:to>
                                    </p:set>
                                    <p:animEffect transition="in" filter="fade">
                                      <p:cBhvr>
                                        <p:cTn id="22" dur="5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hysical Exam"/>
          <p:cNvSpPr txBox="1">
            <a:spLocks noGrp="1"/>
          </p:cNvSpPr>
          <p:nvPr>
            <p:ph type="title"/>
          </p:nvPr>
        </p:nvSpPr>
        <p:spPr>
          <a:prstGeom prst="rect">
            <a:avLst/>
          </a:prstGeom>
        </p:spPr>
        <p:txBody>
          <a:bodyPr/>
          <a:lstStyle/>
          <a:p>
            <a:r>
              <a:rPr dirty="0"/>
              <a:t>Physical </a:t>
            </a:r>
            <a:r>
              <a:rPr dirty="0" smtClean="0"/>
              <a:t>Exam</a:t>
            </a:r>
            <a:endParaRPr dirty="0"/>
          </a:p>
        </p:txBody>
      </p:sp>
      <p:sp>
        <p:nvSpPr>
          <p:cNvPr id="132" name="External Lids and Lashes: Normal.…"/>
          <p:cNvSpPr txBox="1">
            <a:spLocks noGrp="1"/>
          </p:cNvSpPr>
          <p:nvPr>
            <p:ph type="body" idx="1"/>
          </p:nvPr>
        </p:nvSpPr>
        <p:spPr>
          <a:prstGeom prst="rect">
            <a:avLst/>
          </a:prstGeom>
        </p:spPr>
        <p:txBody>
          <a:bodyPr/>
          <a:lstStyle/>
          <a:p>
            <a:pPr marL="360045" indent="-360045" defTabSz="473201">
              <a:spcBef>
                <a:spcPts val="1900"/>
              </a:spcBef>
              <a:defRPr sz="3078"/>
            </a:pPr>
            <a:r>
              <a:rPr dirty="0"/>
              <a:t>External Lids and Lashes: Normal.</a:t>
            </a:r>
          </a:p>
          <a:p>
            <a:pPr marL="360045" indent="-360045" defTabSz="473201">
              <a:spcBef>
                <a:spcPts val="1900"/>
              </a:spcBef>
              <a:defRPr sz="3078"/>
            </a:pPr>
            <a:r>
              <a:rPr dirty="0"/>
              <a:t>Conjunctiva: 2+ Injection OD (right).</a:t>
            </a:r>
          </a:p>
          <a:p>
            <a:pPr marL="360045" indent="-360045" defTabSz="473201">
              <a:spcBef>
                <a:spcPts val="1900"/>
              </a:spcBef>
              <a:defRPr sz="3078"/>
            </a:pPr>
            <a:r>
              <a:rPr dirty="0"/>
              <a:t>Sclera: White.</a:t>
            </a:r>
          </a:p>
          <a:p>
            <a:pPr marL="360045" indent="-360045" defTabSz="473201">
              <a:spcBef>
                <a:spcPts val="1900"/>
              </a:spcBef>
              <a:defRPr sz="3078"/>
            </a:pPr>
            <a:r>
              <a:rPr dirty="0"/>
              <a:t>Cornea: Hazy OD (right).</a:t>
            </a:r>
          </a:p>
          <a:p>
            <a:pPr marL="360045" indent="-360045" defTabSz="473201">
              <a:spcBef>
                <a:spcPts val="1900"/>
              </a:spcBef>
              <a:defRPr sz="3078"/>
            </a:pPr>
            <a:r>
              <a:rPr dirty="0"/>
              <a:t>Anterior Chamber: OD (right): thick fibrinous material.</a:t>
            </a:r>
          </a:p>
          <a:p>
            <a:pPr marL="360045" indent="-360045" defTabSz="473201">
              <a:spcBef>
                <a:spcPts val="1900"/>
              </a:spcBef>
              <a:defRPr sz="3078"/>
            </a:pPr>
            <a:r>
              <a:rPr dirty="0"/>
              <a:t>Iris: Multiple nodules with neovascularization. Large white iris nodule at 11-12 o’clock.</a:t>
            </a:r>
          </a:p>
          <a:p>
            <a:pPr marL="360045" indent="-360045" defTabSz="473201">
              <a:spcBef>
                <a:spcPts val="1900"/>
              </a:spcBef>
              <a:defRPr sz="3078"/>
            </a:pPr>
            <a:r>
              <a:rPr dirty="0"/>
              <a:t>Skin: Right anterior leg with discrete non-tender </a:t>
            </a:r>
            <a:r>
              <a:rPr dirty="0" smtClean="0"/>
              <a:t>2</a:t>
            </a:r>
            <a:r>
              <a:rPr lang="en-US" dirty="0" smtClean="0"/>
              <a:t> </a:t>
            </a:r>
            <a:r>
              <a:rPr dirty="0" smtClean="0"/>
              <a:t>cm </a:t>
            </a:r>
            <a:r>
              <a:rPr dirty="0"/>
              <a:t>crusted round plaque with circumferential violaceous raised border.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5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5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5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Effect transition="in" filter="fade">
                                      <p:cBhvr>
                                        <p:cTn id="22" dur="500"/>
                                        <p:tgtEl>
                                          <p:spTgt spid="1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
                                            <p:txEl>
                                              <p:pRg st="4" end="4"/>
                                            </p:txEl>
                                          </p:spTgt>
                                        </p:tgtEl>
                                        <p:attrNameLst>
                                          <p:attrName>style.visibility</p:attrName>
                                        </p:attrNameLst>
                                      </p:cBhvr>
                                      <p:to>
                                        <p:strVal val="visible"/>
                                      </p:to>
                                    </p:set>
                                    <p:animEffect transition="in" filter="fade">
                                      <p:cBhvr>
                                        <p:cTn id="27" dur="500"/>
                                        <p:tgtEl>
                                          <p:spTgt spid="1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2">
                                            <p:txEl>
                                              <p:pRg st="5" end="5"/>
                                            </p:txEl>
                                          </p:spTgt>
                                        </p:tgtEl>
                                        <p:attrNameLst>
                                          <p:attrName>style.visibility</p:attrName>
                                        </p:attrNameLst>
                                      </p:cBhvr>
                                      <p:to>
                                        <p:strVal val="visible"/>
                                      </p:to>
                                    </p:set>
                                    <p:animEffect transition="in" filter="fade">
                                      <p:cBhvr>
                                        <p:cTn id="32" dur="500"/>
                                        <p:tgtEl>
                                          <p:spTgt spid="1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2">
                                            <p:txEl>
                                              <p:pRg st="6" end="6"/>
                                            </p:txEl>
                                          </p:spTgt>
                                        </p:tgtEl>
                                        <p:attrNameLst>
                                          <p:attrName>style.visibility</p:attrName>
                                        </p:attrNameLst>
                                      </p:cBhvr>
                                      <p:to>
                                        <p:strVal val="visible"/>
                                      </p:to>
                                    </p:set>
                                    <p:animEffect transition="in" filter="fade">
                                      <p:cBhvr>
                                        <p:cTn id="37" dur="500"/>
                                        <p:tgtEl>
                                          <p:spTgt spid="1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s-8.jpeg" descr="images-8.jpeg"/>
          <p:cNvPicPr>
            <a:picLocks noChangeAspect="1"/>
          </p:cNvPicPr>
          <p:nvPr/>
        </p:nvPicPr>
        <p:blipFill>
          <a:blip r:embed="rId2">
            <a:extLst/>
          </a:blip>
          <a:stretch>
            <a:fillRect/>
          </a:stretch>
        </p:blipFill>
        <p:spPr>
          <a:xfrm>
            <a:off x="1699277" y="1325065"/>
            <a:ext cx="9606246" cy="7103470"/>
          </a:xfrm>
          <a:prstGeom prst="rect">
            <a:avLst/>
          </a:prstGeom>
          <a:ln w="12700">
            <a:miter lim="400000"/>
          </a:ln>
          <a:effectLst>
            <a:outerShdw blurRad="50800" dist="63500" dir="2700000" rotWithShape="0">
              <a:srgbClr val="000000">
                <a:alpha val="50000"/>
              </a:srgbClr>
            </a:outerShdw>
          </a:effectLst>
        </p:spPr>
      </p:pic>
      <p:sp>
        <p:nvSpPr>
          <p:cNvPr id="2" name="TextBox 1">
            <a:extLst>
              <a:ext uri="{FF2B5EF4-FFF2-40B4-BE49-F238E27FC236}">
                <a16:creationId xmlns:a16="http://schemas.microsoft.com/office/drawing/2014/main" xmlns="" id="{1B536279-2FD6-9745-A2A9-B79CB718CEF3}"/>
              </a:ext>
            </a:extLst>
          </p:cNvPr>
          <p:cNvSpPr txBox="1"/>
          <p:nvPr/>
        </p:nvSpPr>
        <p:spPr>
          <a:xfrm>
            <a:off x="2438400" y="8645376"/>
            <a:ext cx="82116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Helvetica Light"/>
              </a:rPr>
              <a:t>Representative Image. Not our patient.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745" y="1272356"/>
            <a:ext cx="9779001" cy="736256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xmlns="" id="{72D65A91-4AC5-BF49-93D8-84C9E2A4F1B1}"/>
              </a:ext>
            </a:extLst>
          </p:cNvPr>
          <p:cNvSpPr txBox="1"/>
          <p:nvPr/>
        </p:nvSpPr>
        <p:spPr>
          <a:xfrm>
            <a:off x="2438400" y="8806740"/>
            <a:ext cx="82116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Helvetica Light"/>
              </a:rPr>
              <a:t>Representative Image. Not our patient.</a:t>
            </a:r>
          </a:p>
        </p:txBody>
      </p:sp>
    </p:spTree>
    <p:extLst>
      <p:ext uri="{BB962C8B-B14F-4D97-AF65-F5344CB8AC3E}">
        <p14:creationId xmlns:p14="http://schemas.microsoft.com/office/powerpoint/2010/main" val="18283295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getImage.do-10.jpeg" descr="getImage.do-10.jpeg"/>
          <p:cNvPicPr>
            <a:picLocks noChangeAspect="1"/>
          </p:cNvPicPr>
          <p:nvPr/>
        </p:nvPicPr>
        <p:blipFill>
          <a:blip r:embed="rId2">
            <a:extLst/>
          </a:blip>
          <a:stretch>
            <a:fillRect/>
          </a:stretch>
        </p:blipFill>
        <p:spPr>
          <a:xfrm>
            <a:off x="1689056" y="1266792"/>
            <a:ext cx="9626688" cy="7220016"/>
          </a:xfrm>
          <a:prstGeom prst="rect">
            <a:avLst/>
          </a:prstGeom>
          <a:ln w="12700">
            <a:miter lim="400000"/>
          </a:ln>
          <a:effectLst>
            <a:outerShdw blurRad="50800" dist="63500" dir="2700000" rotWithShape="0">
              <a:srgbClr val="000000">
                <a:alpha val="50000"/>
              </a:srgbClr>
            </a:outerShdw>
          </a:effectLst>
        </p:spPr>
      </p:pic>
      <p:sp>
        <p:nvSpPr>
          <p:cNvPr id="3" name="TextBox 2">
            <a:extLst>
              <a:ext uri="{FF2B5EF4-FFF2-40B4-BE49-F238E27FC236}">
                <a16:creationId xmlns:a16="http://schemas.microsoft.com/office/drawing/2014/main" xmlns="" id="{1380AF8A-F768-5848-988C-5F66848D1E5F}"/>
              </a:ext>
            </a:extLst>
          </p:cNvPr>
          <p:cNvSpPr txBox="1"/>
          <p:nvPr/>
        </p:nvSpPr>
        <p:spPr>
          <a:xfrm>
            <a:off x="2438400" y="8645376"/>
            <a:ext cx="82116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Helvetica Light"/>
              </a:rPr>
              <a:t>Representative Image. Not our patient.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Initial Labwork"/>
          <p:cNvSpPr txBox="1">
            <a:spLocks noGrp="1"/>
          </p:cNvSpPr>
          <p:nvPr>
            <p:ph type="title"/>
          </p:nvPr>
        </p:nvSpPr>
        <p:spPr>
          <a:prstGeom prst="rect">
            <a:avLst/>
          </a:prstGeom>
        </p:spPr>
        <p:txBody>
          <a:bodyPr>
            <a:normAutofit fontScale="90000"/>
          </a:bodyPr>
          <a:lstStyle/>
          <a:p>
            <a:r>
              <a:rPr dirty="0"/>
              <a:t>Initial </a:t>
            </a:r>
            <a:r>
              <a:rPr dirty="0" smtClean="0"/>
              <a:t>Lab</a:t>
            </a:r>
            <a:r>
              <a:rPr lang="en-US" dirty="0" smtClean="0"/>
              <a:t>oratory Results</a:t>
            </a:r>
            <a:endParaRPr dirty="0"/>
          </a:p>
        </p:txBody>
      </p:sp>
      <p:sp>
        <p:nvSpPr>
          <p:cNvPr id="139" name="ESR: 35 (RR 0-18)…"/>
          <p:cNvSpPr txBox="1">
            <a:spLocks noGrp="1"/>
          </p:cNvSpPr>
          <p:nvPr>
            <p:ph type="body" sz="quarter" idx="1"/>
          </p:nvPr>
        </p:nvSpPr>
        <p:spPr>
          <a:xfrm>
            <a:off x="6646460" y="7297334"/>
            <a:ext cx="5090257" cy="1701190"/>
          </a:xfrm>
          <a:prstGeom prst="rect">
            <a:avLst/>
          </a:prstGeom>
        </p:spPr>
        <p:txBody>
          <a:bodyPr>
            <a:normAutofit/>
          </a:bodyPr>
          <a:lstStyle/>
          <a:p>
            <a:pPr marL="275590" indent="-275590" defTabSz="362204">
              <a:spcBef>
                <a:spcPts val="300"/>
              </a:spcBef>
              <a:defRPr sz="2356"/>
            </a:pPr>
            <a:r>
              <a:rPr b="1" dirty="0">
                <a:latin typeface="Helvetica"/>
                <a:ea typeface="Helvetica"/>
                <a:cs typeface="Helvetica"/>
                <a:sym typeface="Helvetica"/>
              </a:rPr>
              <a:t>ESR:</a:t>
            </a:r>
            <a:r>
              <a:rPr dirty="0"/>
              <a:t> 35 </a:t>
            </a:r>
            <a:r>
              <a:rPr dirty="0" smtClean="0"/>
              <a:t>(</a:t>
            </a:r>
            <a:r>
              <a:rPr lang="en-US" dirty="0" smtClean="0"/>
              <a:t>Normal range:</a:t>
            </a:r>
            <a:r>
              <a:rPr dirty="0" smtClean="0"/>
              <a:t> </a:t>
            </a:r>
            <a:r>
              <a:rPr dirty="0"/>
              <a:t>0-18)</a:t>
            </a:r>
          </a:p>
          <a:p>
            <a:pPr marL="275590" indent="-275590" defTabSz="362204">
              <a:spcBef>
                <a:spcPts val="300"/>
              </a:spcBef>
              <a:defRPr sz="2356"/>
            </a:pPr>
            <a:r>
              <a:rPr b="1" dirty="0">
                <a:latin typeface="Helvetica"/>
                <a:ea typeface="Helvetica"/>
                <a:cs typeface="Helvetica"/>
                <a:sym typeface="Helvetica"/>
              </a:rPr>
              <a:t>CRP:</a:t>
            </a:r>
            <a:r>
              <a:rPr dirty="0"/>
              <a:t> 2.24 </a:t>
            </a:r>
            <a:r>
              <a:rPr dirty="0" smtClean="0"/>
              <a:t>(</a:t>
            </a:r>
            <a:r>
              <a:rPr lang="en-US" dirty="0" smtClean="0"/>
              <a:t>Normal range:</a:t>
            </a:r>
            <a:r>
              <a:rPr dirty="0" smtClean="0"/>
              <a:t> 0-0.5)</a:t>
            </a:r>
            <a:endParaRPr dirty="0"/>
          </a:p>
          <a:p>
            <a:pPr marL="275590" indent="-275590" defTabSz="362204">
              <a:spcBef>
                <a:spcPts val="300"/>
              </a:spcBef>
              <a:defRPr sz="2356"/>
            </a:pPr>
            <a:r>
              <a:rPr b="1" dirty="0">
                <a:latin typeface="Helvetica"/>
                <a:ea typeface="Helvetica"/>
                <a:cs typeface="Helvetica"/>
                <a:sym typeface="Helvetica"/>
              </a:rPr>
              <a:t>ANA:</a:t>
            </a:r>
            <a:r>
              <a:rPr dirty="0"/>
              <a:t> Negative</a:t>
            </a:r>
          </a:p>
          <a:p>
            <a:pPr marL="275590" indent="-275590" defTabSz="362204">
              <a:spcBef>
                <a:spcPts val="300"/>
              </a:spcBef>
              <a:defRPr sz="2356"/>
            </a:pPr>
            <a:r>
              <a:rPr b="1" dirty="0">
                <a:latin typeface="Helvetica"/>
                <a:ea typeface="Helvetica"/>
                <a:cs typeface="Helvetica"/>
                <a:sym typeface="Helvetica"/>
              </a:rPr>
              <a:t>HLA-B27:</a:t>
            </a:r>
            <a:r>
              <a:rPr dirty="0"/>
              <a:t> Positive</a:t>
            </a:r>
          </a:p>
        </p:txBody>
      </p:sp>
      <p:pic>
        <p:nvPicPr>
          <p:cNvPr id="140" name="Screen Shot 2017-08-09 at 1.09.56 PM.png" descr="Screen Shot 2017-08-09 at 1.09.56 PM.png"/>
          <p:cNvPicPr>
            <a:picLocks noChangeAspect="1"/>
          </p:cNvPicPr>
          <p:nvPr/>
        </p:nvPicPr>
        <p:blipFill>
          <a:blip r:embed="rId2">
            <a:extLst/>
          </a:blip>
          <a:stretch>
            <a:fillRect/>
          </a:stretch>
        </p:blipFill>
        <p:spPr>
          <a:xfrm>
            <a:off x="6345839" y="2283266"/>
            <a:ext cx="5390878" cy="4867882"/>
          </a:xfrm>
          <a:prstGeom prst="rect">
            <a:avLst/>
          </a:prstGeom>
          <a:ln w="12700">
            <a:miter lim="400000"/>
          </a:ln>
          <a:effectLst>
            <a:outerShdw blurRad="50800" dist="63500" dir="2700000" rotWithShape="0">
              <a:srgbClr val="000000">
                <a:alpha val="50000"/>
              </a:srgbClr>
            </a:outerShdw>
          </a:effectLst>
        </p:spPr>
      </p:pic>
      <p:pic>
        <p:nvPicPr>
          <p:cNvPr id="141" name="Screen Shot 2017-08-09 at 1.08.00 PM.png" descr="Screen Shot 2017-08-09 at 1.08.00 PM.png"/>
          <p:cNvPicPr>
            <a:picLocks noChangeAspect="1"/>
          </p:cNvPicPr>
          <p:nvPr/>
        </p:nvPicPr>
        <p:blipFill>
          <a:blip r:embed="rId3">
            <a:extLst/>
          </a:blip>
          <a:stretch>
            <a:fillRect/>
          </a:stretch>
        </p:blipFill>
        <p:spPr>
          <a:xfrm>
            <a:off x="1111750" y="2283266"/>
            <a:ext cx="5165993" cy="6686627"/>
          </a:xfrm>
          <a:prstGeom prst="rect">
            <a:avLst/>
          </a:prstGeom>
          <a:ln w="12700">
            <a:miter lim="400000"/>
          </a:ln>
          <a:effectLst>
            <a:outerShdw blurRad="50800" dist="63500" dir="2700000" rotWithShape="0">
              <a:srgbClr val="000000">
                <a:alpha val="50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0" end="0"/>
                                            </p:txEl>
                                          </p:spTgt>
                                        </p:tgtEl>
                                        <p:attrNameLst>
                                          <p:attrName>style.visibility</p:attrName>
                                        </p:attrNameLst>
                                      </p:cBhvr>
                                      <p:to>
                                        <p:strVal val="visible"/>
                                      </p:to>
                                    </p:set>
                                    <p:animEffect transition="in" filter="fade">
                                      <p:cBhvr>
                                        <p:cTn id="17" dur="500"/>
                                        <p:tgtEl>
                                          <p:spTgt spid="1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1" end="1"/>
                                            </p:txEl>
                                          </p:spTgt>
                                        </p:tgtEl>
                                        <p:attrNameLst>
                                          <p:attrName>style.visibility</p:attrName>
                                        </p:attrNameLst>
                                      </p:cBhvr>
                                      <p:to>
                                        <p:strVal val="visible"/>
                                      </p:to>
                                    </p:set>
                                    <p:animEffect transition="in" filter="fade">
                                      <p:cBhvr>
                                        <p:cTn id="22" dur="500"/>
                                        <p:tgtEl>
                                          <p:spTgt spid="1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2" end="2"/>
                                            </p:txEl>
                                          </p:spTgt>
                                        </p:tgtEl>
                                        <p:attrNameLst>
                                          <p:attrName>style.visibility</p:attrName>
                                        </p:attrNameLst>
                                      </p:cBhvr>
                                      <p:to>
                                        <p:strVal val="visible"/>
                                      </p:to>
                                    </p:set>
                                    <p:animEffect transition="in" filter="fade">
                                      <p:cBhvr>
                                        <p:cTn id="27" dur="500"/>
                                        <p:tgtEl>
                                          <p:spTgt spid="13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3" end="3"/>
                                            </p:txEl>
                                          </p:spTgt>
                                        </p:tgtEl>
                                        <p:attrNameLst>
                                          <p:attrName>style.visibility</p:attrName>
                                        </p:attrNameLst>
                                      </p:cBhvr>
                                      <p:to>
                                        <p:strVal val="visible"/>
                                      </p:to>
                                    </p:set>
                                    <p:animEffect transition="in" filter="fade">
                                      <p:cBhvr>
                                        <p:cTn id="32" dur="500"/>
                                        <p:tgtEl>
                                          <p:spTgt spid="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TotalTime>
  <Words>874</Words>
  <Application>Microsoft Office PowerPoint</Application>
  <PresentationFormat>Custom</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vt:lpstr>
      <vt:lpstr>ID Grand Rounds Case Presentation</vt:lpstr>
      <vt:lpstr>History of Present Illness</vt:lpstr>
      <vt:lpstr>History of Present Illness</vt:lpstr>
      <vt:lpstr>Social History</vt:lpstr>
      <vt:lpstr>Physical Exam</vt:lpstr>
      <vt:lpstr>PowerPoint Presentation</vt:lpstr>
      <vt:lpstr>PowerPoint Presentation</vt:lpstr>
      <vt:lpstr>PowerPoint Presentation</vt:lpstr>
      <vt:lpstr>Initial Laboratory Results</vt:lpstr>
      <vt:lpstr>Initial Microbiology</vt:lpstr>
      <vt:lpstr>Discussion</vt:lpstr>
      <vt:lpstr>Skin Biopsy Pathology</vt:lpstr>
      <vt:lpstr>Subconjunctival Tissue</vt:lpstr>
      <vt:lpstr>Whole Body PET Scan</vt:lpstr>
      <vt:lpstr>Hospital Course and Microbiology</vt:lpstr>
      <vt:lpstr>PowerPoint Presentation</vt:lpstr>
      <vt:lpstr>Hospital Course, continued</vt:lpstr>
      <vt:lpstr>PowerPoint Presentation</vt:lpstr>
      <vt:lpstr>Enucleation Pathology</vt:lpstr>
      <vt:lpstr>Diagnosis:  Disseminated/Ocular Blastomycosis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Conference</dc:title>
  <cp:lastModifiedBy>Rush</cp:lastModifiedBy>
  <cp:revision>19</cp:revision>
  <dcterms:modified xsi:type="dcterms:W3CDTF">2018-08-15T22:34:27Z</dcterms:modified>
</cp:coreProperties>
</file>