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6" r:id="rId6"/>
    <p:sldId id="261" r:id="rId7"/>
    <p:sldId id="262" r:id="rId8"/>
    <p:sldId id="259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sh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00" autoAdjust="0"/>
  </p:normalViewPr>
  <p:slideViewPr>
    <p:cSldViewPr>
      <p:cViewPr varScale="1">
        <p:scale>
          <a:sx n="99" d="100"/>
          <a:sy n="99" d="100"/>
        </p:scale>
        <p:origin x="-18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90F5E-67EA-4BC0-8A50-5BE01622138C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2589F-410F-4E95-A7A9-F3058319C8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58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2589F-410F-4E95-A7A9-F3058319C82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0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EB49-A2CC-4D86-B1F6-F91BA2A8923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E72D-AB2E-4DDA-B163-DB5DA9D63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84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EB49-A2CC-4D86-B1F6-F91BA2A8923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E72D-AB2E-4DDA-B163-DB5DA9D63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5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EB49-A2CC-4D86-B1F6-F91BA2A8923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E72D-AB2E-4DDA-B163-DB5DA9D63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9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EB49-A2CC-4D86-B1F6-F91BA2A8923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E72D-AB2E-4DDA-B163-DB5DA9D63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3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EB49-A2CC-4D86-B1F6-F91BA2A8923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E72D-AB2E-4DDA-B163-DB5DA9D63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72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EB49-A2CC-4D86-B1F6-F91BA2A8923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E72D-AB2E-4DDA-B163-DB5DA9D63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8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EB49-A2CC-4D86-B1F6-F91BA2A8923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E72D-AB2E-4DDA-B163-DB5DA9D63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EB49-A2CC-4D86-B1F6-F91BA2A8923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E72D-AB2E-4DDA-B163-DB5DA9D63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4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EB49-A2CC-4D86-B1F6-F91BA2A8923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E72D-AB2E-4DDA-B163-DB5DA9D63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0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EB49-A2CC-4D86-B1F6-F91BA2A8923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E72D-AB2E-4DDA-B163-DB5DA9D63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5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AEB49-A2CC-4D86-B1F6-F91BA2A8923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E72D-AB2E-4DDA-B163-DB5DA9D63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3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AEB49-A2CC-4D86-B1F6-F91BA2A8923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E72D-AB2E-4DDA-B163-DB5DA9D638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6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 Grand Rounds</a:t>
            </a:r>
            <a:br>
              <a:rPr lang="en-US" dirty="0" smtClean="0"/>
            </a:br>
            <a:r>
              <a:rPr lang="en-US" dirty="0" smtClean="0"/>
              <a:t>Case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Days #4&amp;5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5135513" cy="4372341"/>
          </a:xfrm>
          <a:prstGeom prst="rect">
            <a:avLst/>
          </a:prstGeom>
        </p:spPr>
      </p:pic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68" y="2514600"/>
            <a:ext cx="358614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Day #5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8400"/>
            <a:ext cx="7468643" cy="127652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343400"/>
            <a:ext cx="82296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HSV-1 PCR may be negative early in disease</a:t>
            </a:r>
          </a:p>
          <a:p>
            <a:r>
              <a:rPr lang="en-US" dirty="0" smtClean="0"/>
              <a:t>Clinical suspicion may warrant empiric therapy and repeat lumbar puncture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Department (ED)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Chief Complaint: </a:t>
            </a:r>
          </a:p>
          <a:p>
            <a:pPr lvl="1"/>
            <a:r>
              <a:rPr lang="en-US" dirty="0" smtClean="0"/>
              <a:t>“Confusion </a:t>
            </a:r>
            <a:r>
              <a:rPr lang="en-US" dirty="0"/>
              <a:t>for one day, hiccups for 3 days.  States he felt unsteady on his feet earlier.  Noted to have a </a:t>
            </a:r>
            <a:r>
              <a:rPr lang="en-US" dirty="0" smtClean="0"/>
              <a:t>history of cerebral </a:t>
            </a:r>
            <a:r>
              <a:rPr lang="en-US" dirty="0"/>
              <a:t>aneurysm</a:t>
            </a:r>
            <a:r>
              <a:rPr lang="en-US" dirty="0" smtClean="0"/>
              <a:t>.”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Wife </a:t>
            </a:r>
            <a:r>
              <a:rPr lang="en-US" dirty="0"/>
              <a:t>saw </a:t>
            </a:r>
            <a:r>
              <a:rPr lang="en-US" dirty="0" smtClean="0"/>
              <a:t>him </a:t>
            </a:r>
            <a:r>
              <a:rPr lang="en-US" dirty="0"/>
              <a:t>leave for golf course </a:t>
            </a:r>
            <a:r>
              <a:rPr lang="en-US" dirty="0" smtClean="0"/>
              <a:t>in the morning and </a:t>
            </a:r>
            <a:r>
              <a:rPr lang="en-US" dirty="0"/>
              <a:t>nothing abnormal was noted at that time.  </a:t>
            </a:r>
            <a:endParaRPr lang="en-US" dirty="0" smtClean="0"/>
          </a:p>
          <a:p>
            <a:r>
              <a:rPr lang="en-US" dirty="0" smtClean="0"/>
              <a:t>Wife </a:t>
            </a:r>
            <a:r>
              <a:rPr lang="en-US" dirty="0"/>
              <a:t>received </a:t>
            </a:r>
            <a:r>
              <a:rPr lang="en-US" dirty="0" smtClean="0"/>
              <a:t>a call </a:t>
            </a:r>
            <a:r>
              <a:rPr lang="en-US" dirty="0"/>
              <a:t>from </a:t>
            </a:r>
            <a:r>
              <a:rPr lang="en-US" dirty="0" smtClean="0"/>
              <a:t>patient that </a:t>
            </a:r>
            <a:r>
              <a:rPr lang="en-US" dirty="0"/>
              <a:t>he was lost.  </a:t>
            </a:r>
            <a:endParaRPr lang="en-US" dirty="0" smtClean="0"/>
          </a:p>
          <a:p>
            <a:r>
              <a:rPr lang="en-US" dirty="0" smtClean="0"/>
              <a:t>Wife </a:t>
            </a:r>
            <a:r>
              <a:rPr lang="en-US" dirty="0"/>
              <a:t>called </a:t>
            </a:r>
            <a:r>
              <a:rPr lang="en-US" dirty="0" smtClean="0"/>
              <a:t>police </a:t>
            </a:r>
            <a:r>
              <a:rPr lang="en-US" dirty="0"/>
              <a:t>who found </a:t>
            </a:r>
            <a:r>
              <a:rPr lang="en-US" dirty="0" smtClean="0"/>
              <a:t>him over 1 </a:t>
            </a:r>
            <a:r>
              <a:rPr lang="en-US" dirty="0"/>
              <a:t>hour </a:t>
            </a:r>
            <a:r>
              <a:rPr lang="en-US" dirty="0" smtClean="0"/>
              <a:t>away.</a:t>
            </a:r>
          </a:p>
          <a:p>
            <a:r>
              <a:rPr lang="en-US" dirty="0" smtClean="0"/>
              <a:t>Patient </a:t>
            </a:r>
            <a:r>
              <a:rPr lang="en-US" dirty="0"/>
              <a:t>arrived </a:t>
            </a:r>
            <a:r>
              <a:rPr lang="en-US" dirty="0" smtClean="0"/>
              <a:t>home and the wife </a:t>
            </a:r>
            <a:r>
              <a:rPr lang="en-US" dirty="0"/>
              <a:t>noted </a:t>
            </a:r>
            <a:r>
              <a:rPr lang="en-US" dirty="0" smtClean="0"/>
              <a:t>him </a:t>
            </a:r>
            <a:r>
              <a:rPr lang="en-US" dirty="0"/>
              <a:t>to be dazed, but otherwise was behaving appropriately.  </a:t>
            </a:r>
            <a:endParaRPr lang="en-US" dirty="0" smtClean="0"/>
          </a:p>
          <a:p>
            <a:r>
              <a:rPr lang="en-US" dirty="0" smtClean="0"/>
              <a:t>Wife </a:t>
            </a:r>
            <a:r>
              <a:rPr lang="en-US" dirty="0"/>
              <a:t>decided to bring </a:t>
            </a:r>
            <a:r>
              <a:rPr lang="en-US" dirty="0" smtClean="0"/>
              <a:t>him </a:t>
            </a:r>
            <a:r>
              <a:rPr lang="en-US" dirty="0"/>
              <a:t>to </a:t>
            </a:r>
            <a:r>
              <a:rPr lang="en-US" dirty="0" smtClean="0"/>
              <a:t>ED as he </a:t>
            </a:r>
            <a:r>
              <a:rPr lang="en-US" dirty="0"/>
              <a:t>seemed confused about leaving, but got </a:t>
            </a:r>
            <a:r>
              <a:rPr lang="en-US" dirty="0" smtClean="0"/>
              <a:t>into the </a:t>
            </a:r>
            <a:r>
              <a:rPr lang="en-US" dirty="0"/>
              <a:t>car </a:t>
            </a:r>
            <a:r>
              <a:rPr lang="en-US" dirty="0" smtClean="0"/>
              <a:t>and came to ED. </a:t>
            </a:r>
            <a:r>
              <a:rPr lang="en-US" dirty="0"/>
              <a:t> 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98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Past Medical History: Prostate cancer</a:t>
            </a:r>
            <a:endParaRPr lang="en-US" dirty="0"/>
          </a:p>
          <a:p>
            <a:r>
              <a:rPr lang="en-US" dirty="0" smtClean="0"/>
              <a:t>Past Surgical History: Aneurysm clipping</a:t>
            </a:r>
          </a:p>
          <a:p>
            <a:r>
              <a:rPr lang="en-US" dirty="0" smtClean="0"/>
              <a:t>Social History: Former smoker, lives with wife, retired</a:t>
            </a:r>
          </a:p>
          <a:p>
            <a:r>
              <a:rPr lang="en-US" dirty="0" smtClean="0"/>
              <a:t>Meds: ASA, </a:t>
            </a:r>
            <a:r>
              <a:rPr lang="en-US" dirty="0"/>
              <a:t>R</a:t>
            </a:r>
            <a:r>
              <a:rPr lang="en-US" dirty="0" smtClean="0"/>
              <a:t>osuvastatin, Diazepam</a:t>
            </a:r>
          </a:p>
          <a:p>
            <a:endParaRPr lang="en-US" dirty="0" smtClean="0"/>
          </a:p>
          <a:p>
            <a:r>
              <a:rPr lang="en-US" dirty="0" smtClean="0"/>
              <a:t>ED vital signs: HR 82  T 99.1  RR 20    140/76    96% on Room Air</a:t>
            </a:r>
          </a:p>
          <a:p>
            <a:r>
              <a:rPr lang="en-US" dirty="0" smtClean="0"/>
              <a:t>NIHSS 0 </a:t>
            </a:r>
          </a:p>
          <a:p>
            <a:r>
              <a:rPr lang="en-US" dirty="0" smtClean="0"/>
              <a:t>Exam: confusion; strength in 4 extremities and face 5/5 with intact light touch; no facial droop; no apraxia or aphasia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Review of Systems: Denied dizziness, ataxia, N/V, blurry vision</a:t>
            </a:r>
          </a:p>
          <a:p>
            <a:endParaRPr lang="en-US" dirty="0"/>
          </a:p>
          <a:p>
            <a:r>
              <a:rPr lang="en-US" dirty="0" smtClean="0"/>
              <a:t>Code Stroke called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4361698" cy="5343758"/>
          </a:xfrm>
        </p:spPr>
      </p:pic>
    </p:spTree>
    <p:extLst>
      <p:ext uri="{BB962C8B-B14F-4D97-AF65-F5344CB8AC3E}">
        <p14:creationId xmlns:p14="http://schemas.microsoft.com/office/powerpoint/2010/main" val="186410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Fever Curve</a:t>
            </a:r>
            <a:endParaRPr lang="en-US" dirty="0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7848600" cy="20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3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"/>
            <a:ext cx="8915400" cy="5973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cEEG revealed </a:t>
            </a:r>
            <a:r>
              <a:rPr lang="en-US" dirty="0"/>
              <a:t>generalized slowing, right </a:t>
            </a:r>
            <a:r>
              <a:rPr lang="en-US" dirty="0" smtClean="0"/>
              <a:t>	temporal </a:t>
            </a:r>
            <a:r>
              <a:rPr lang="en-US" dirty="0"/>
              <a:t>slowing, and </a:t>
            </a:r>
            <a:r>
              <a:rPr lang="en-US" dirty="0" smtClean="0"/>
              <a:t>right </a:t>
            </a:r>
            <a:r>
              <a:rPr lang="en-US" dirty="0"/>
              <a:t>temporal </a:t>
            </a:r>
            <a:r>
              <a:rPr lang="en-US" dirty="0" smtClean="0"/>
              <a:t>PLEDs</a:t>
            </a:r>
          </a:p>
          <a:p>
            <a:endParaRPr lang="en-US" dirty="0" smtClean="0"/>
          </a:p>
          <a:p>
            <a:r>
              <a:rPr lang="en-US" dirty="0" smtClean="0"/>
              <a:t>Lumbar Puncture:  </a:t>
            </a:r>
            <a:r>
              <a:rPr lang="en-US" dirty="0"/>
              <a:t> 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3400" y="1828800"/>
            <a:ext cx="4419600" cy="4723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71448"/>
            <a:ext cx="1371792" cy="2876952"/>
          </a:xfrm>
          <a:prstGeom prst="rect">
            <a:avLst/>
          </a:prstGeom>
        </p:spPr>
      </p:pic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89406"/>
            <a:ext cx="2437810" cy="31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Stroke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TECHNOLOGIST </a:t>
            </a:r>
            <a:r>
              <a:rPr lang="en-US" dirty="0" smtClean="0"/>
              <a:t>NOTE:</a:t>
            </a:r>
          </a:p>
          <a:p>
            <a:pPr lvl="1"/>
            <a:r>
              <a:rPr lang="en-US" dirty="0" smtClean="0"/>
              <a:t>Confused</a:t>
            </a:r>
            <a:r>
              <a:rPr lang="en-US" dirty="0"/>
              <a:t>, uncooperative patient moving excessively during the exam. Exam was aborted for patient's safety after he attempted to pull MRI equipment off. </a:t>
            </a:r>
            <a:r>
              <a:rPr lang="en-US" dirty="0" smtClean="0"/>
              <a:t>Best </a:t>
            </a:r>
            <a:r>
              <a:rPr lang="en-US" dirty="0"/>
              <a:t>exam possible.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FINDINGS/ </a:t>
            </a:r>
            <a:r>
              <a:rPr lang="en-US" dirty="0" smtClean="0"/>
              <a:t>IMPRESISON:</a:t>
            </a:r>
          </a:p>
          <a:p>
            <a:pPr lvl="1"/>
            <a:r>
              <a:rPr lang="en-US" dirty="0" smtClean="0"/>
              <a:t>Area </a:t>
            </a:r>
            <a:r>
              <a:rPr lang="en-US" dirty="0"/>
              <a:t>of restricted diffusion involving the right hippocampus and medial aspect of the right temporal lobe. Other tiny focus of restricted diffusion in the medial aspect </a:t>
            </a:r>
            <a:r>
              <a:rPr lang="en-US" dirty="0" smtClean="0"/>
              <a:t>of the </a:t>
            </a:r>
            <a:r>
              <a:rPr lang="en-US" dirty="0"/>
              <a:t>left thalamus. These findings may represent changes related postictal </a:t>
            </a:r>
            <a:r>
              <a:rPr lang="en-US" dirty="0" smtClean="0"/>
              <a:t>state</a:t>
            </a:r>
            <a:r>
              <a:rPr lang="en-US" dirty="0"/>
              <a:t>, encephalitis, or potentially acute infarct. Repeat examination is recommended.</a:t>
            </a:r>
          </a:p>
        </p:txBody>
      </p:sp>
    </p:spTree>
    <p:extLst>
      <p:ext uri="{BB962C8B-B14F-4D97-AF65-F5344CB8AC3E}">
        <p14:creationId xmlns:p14="http://schemas.microsoft.com/office/powerpoint/2010/main" val="17551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Cerebrospinal Fluid Studies:</a:t>
            </a:r>
            <a:br>
              <a:rPr lang="en-US" dirty="0" smtClean="0"/>
            </a:br>
            <a:r>
              <a:rPr lang="en-US" dirty="0" smtClean="0"/>
              <a:t>Hospital Day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572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From Lumbar Puncture:</a:t>
            </a:r>
          </a:p>
          <a:p>
            <a:r>
              <a:rPr lang="en-US" dirty="0" smtClean="0"/>
              <a:t>Gram stain: moderate WBC, few RBC, no organisms</a:t>
            </a:r>
          </a:p>
          <a:p>
            <a:r>
              <a:rPr lang="en-US" dirty="0" smtClean="0"/>
              <a:t>HSV1 PCR (-) </a:t>
            </a:r>
          </a:p>
          <a:p>
            <a:pPr lvl="1"/>
            <a:r>
              <a:rPr lang="en-US" dirty="0" smtClean="0"/>
              <a:t>Obtained on Hospital Day #4</a:t>
            </a:r>
          </a:p>
          <a:p>
            <a:r>
              <a:rPr lang="en-US" dirty="0" smtClean="0"/>
              <a:t>VZV PCR (-)</a:t>
            </a:r>
          </a:p>
          <a:p>
            <a:r>
              <a:rPr lang="en-US" dirty="0" smtClean="0"/>
              <a:t>WNV PCR not detected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Serum</a:t>
            </a:r>
            <a:r>
              <a:rPr lang="en-US" dirty="0"/>
              <a:t>:  RPR, HIV (-)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600201"/>
            <a:ext cx="2047400" cy="5050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2209800" cy="50509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86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276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ID Grand Rounds Case Presentation</vt:lpstr>
      <vt:lpstr>Emergency Department (ED)</vt:lpstr>
      <vt:lpstr>ED</vt:lpstr>
      <vt:lpstr>CT ED</vt:lpstr>
      <vt:lpstr>Fever Curve</vt:lpstr>
      <vt:lpstr>Thoughts?</vt:lpstr>
      <vt:lpstr>PowerPoint Presentation</vt:lpstr>
      <vt:lpstr>MRI Stroke </vt:lpstr>
      <vt:lpstr>Cerebrospinal Fluid Studies: Hospital Day #1</vt:lpstr>
      <vt:lpstr>Hospital Days #4&amp;5</vt:lpstr>
      <vt:lpstr>Hospital Day #5</vt:lpstr>
    </vt:vector>
  </TitlesOfParts>
  <Company>Rush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Rush</dc:creator>
  <cp:lastModifiedBy>Rush</cp:lastModifiedBy>
  <cp:revision>26</cp:revision>
  <dcterms:created xsi:type="dcterms:W3CDTF">2017-08-24T12:04:26Z</dcterms:created>
  <dcterms:modified xsi:type="dcterms:W3CDTF">2018-08-15T22:39:09Z</dcterms:modified>
</cp:coreProperties>
</file>