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8" r:id="rId2"/>
    <p:sldId id="277" r:id="rId3"/>
    <p:sldId id="278" r:id="rId4"/>
    <p:sldId id="263" r:id="rId5"/>
    <p:sldId id="279" r:id="rId6"/>
    <p:sldId id="267" r:id="rId7"/>
    <p:sldId id="282" r:id="rId8"/>
    <p:sldId id="283" r:id="rId9"/>
    <p:sldId id="284" r:id="rId10"/>
    <p:sldId id="290" r:id="rId11"/>
    <p:sldId id="280" r:id="rId12"/>
    <p:sldId id="281" r:id="rId13"/>
    <p:sldId id="276" r:id="rId14"/>
    <p:sldId id="291" r:id="rId15"/>
    <p:sldId id="292" r:id="rId16"/>
    <p:sldId id="285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E85B768C-41E9-4AD7-8AA6-89282B851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04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810000" y="1600200"/>
            <a:ext cx="5257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10000" y="3276600"/>
            <a:ext cx="5029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5562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4C6F31-2F61-422B-B6E2-1184ED3A2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DBCBD-F719-4425-851B-04AF51207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21145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912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13B26-ED27-42A4-8CF2-1A28F942D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8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EC999-EBDA-4253-95BB-5543B87E1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7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B36EF4-76F2-4842-8683-CAEFFA779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2AB00F-6B84-4543-98F6-83D10DB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92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0C90D1-4032-41BB-9F0B-99777B458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B44EB1-F298-48DA-9F2C-22040453E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22138D-059F-422D-8E78-C1DCE4794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02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DDD7D5-440A-4CFE-9314-FF39CFF78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7B5D30-280E-4E01-902D-7FC5A9658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9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5800" y="12954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imes New Roman" pitchFamily="18" charset="0"/>
              </a:defRPr>
            </a:lvl1pPr>
          </a:lstStyle>
          <a:p>
            <a:r>
              <a:rPr lang="en-US" altLang="en-US"/>
              <a:t>©2003 RUSH University Medical Center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9DED91D-D3E8-4873-9D6B-D583D8D574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rtoonstock.com/cartoonview.asp?catref=mban244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Grp="1" noChangeArrowheads="1"/>
          </p:cNvSpPr>
          <p:nvPr>
            <p:ph type="ftr" sz="quarter" idx="3"/>
          </p:nvPr>
        </p:nvSpPr>
        <p:spPr>
          <a:xfrm>
            <a:off x="7662333" y="6553200"/>
            <a:ext cx="1447800" cy="304800"/>
          </a:xfrm>
        </p:spPr>
        <p:txBody>
          <a:bodyPr/>
          <a:lstStyle/>
          <a:p>
            <a:pPr algn="l"/>
            <a:r>
              <a:rPr lang="en-US" altLang="en-US" sz="1200" dirty="0" smtClean="0"/>
              <a:t>ORS 2016 PAS CV</a:t>
            </a:r>
            <a:endParaRPr lang="en-US" altLang="en-US" sz="1200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your CV says about you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Chubinskaya, PhD</a:t>
            </a:r>
          </a:p>
          <a:p>
            <a:pPr algn="ctr"/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Provost,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Affairs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35" name="Picture 15" descr="“You were expelled from school, kicked out of university and sacked in your first job - not good is it?”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609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3742267" y="4826000"/>
            <a:ext cx="502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on August, 2016</a:t>
            </a:r>
            <a:endParaRPr lang="en-US" altLang="en-US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3429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Activities not directly related to teaching, research, or patient care…</a:t>
            </a:r>
          </a:p>
          <a:p>
            <a:pPr marL="0" indent="0" algn="ctr">
              <a:buNone/>
            </a:pPr>
            <a:r>
              <a:rPr lang="en-US" sz="2000" i="1" dirty="0" smtClean="0"/>
              <a:t>You know what it is when you see it!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Examples: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Leadership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Committees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/>
              <a:t>T</a:t>
            </a:r>
            <a:r>
              <a:rPr lang="en-US" sz="1600" i="1" dirty="0" smtClean="0"/>
              <a:t>ask forces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Lay education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Community incl. Global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Prof. organizations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Faculty Service</a:t>
            </a:r>
            <a:endParaRPr lang="en-US" sz="1600" i="1" dirty="0"/>
          </a:p>
        </p:txBody>
      </p:sp>
      <p:pic>
        <p:nvPicPr>
          <p:cNvPr id="12290" name="Picture 2" descr="Volunteer Cartoon 4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71875" cy="4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096000" cy="685800"/>
          </a:xfrm>
        </p:spPr>
        <p:txBody>
          <a:bodyPr/>
          <a:lstStyle/>
          <a:p>
            <a:r>
              <a:rPr lang="en-US" dirty="0" smtClean="0"/>
              <a:t>CV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Dates in a separate column – to the right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items in reverse chronology within each category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the pages for easy reading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Emphasize/format new sections consistently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sections if some activities do not fall into the standard ones</a:t>
            </a:r>
          </a:p>
          <a:p>
            <a:pPr lvl="1"/>
            <a:r>
              <a:rPr lang="en-US" sz="2400" dirty="0" smtClean="0"/>
              <a:t>As long as they are clear, no problem!</a:t>
            </a:r>
          </a:p>
          <a:p>
            <a:pPr lvl="2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committees will never penalize you for providing MORE information!!!)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5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76200"/>
            <a:ext cx="6324600" cy="533400"/>
          </a:xfrm>
        </p:spPr>
        <p:txBody>
          <a:bodyPr/>
          <a:lstStyle/>
          <a:p>
            <a:r>
              <a:rPr lang="en-US" sz="2800" dirty="0" smtClean="0"/>
              <a:t>More CV Tips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sz="2400" dirty="0" smtClean="0"/>
              <a:t>Number the pages</a:t>
            </a:r>
          </a:p>
          <a:p>
            <a:r>
              <a:rPr lang="en-US" sz="2400" dirty="0" smtClean="0"/>
              <a:t>Number all long lists of items</a:t>
            </a:r>
          </a:p>
          <a:p>
            <a:r>
              <a:rPr lang="en-US" sz="2400" dirty="0" smtClean="0"/>
              <a:t>Highlight your name (bold, underline)- the reader will “find” you immediately, especially when there are multiple authors</a:t>
            </a:r>
          </a:p>
          <a:p>
            <a:r>
              <a:rPr lang="en-US" sz="2400" dirty="0" smtClean="0"/>
              <a:t>Annotate all papers and grants: if you played a major role in it, but this is not immediately obvious (you are not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 Sr. author, or not the PI), the annotations explaining your contribution to the work will get you more credit for it!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©2003 RUSH University Medical Center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7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even more CV writing tips…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Should contain accurate information; dates should be as accurate as possible</a:t>
            </a:r>
          </a:p>
          <a:p>
            <a:r>
              <a:rPr lang="en-US" sz="2400" dirty="0" smtClean="0"/>
              <a:t>Should be up-to-date </a:t>
            </a:r>
          </a:p>
          <a:p>
            <a:r>
              <a:rPr lang="en-US" sz="2400" dirty="0" smtClean="0"/>
              <a:t>Represent the style of the institution</a:t>
            </a:r>
          </a:p>
          <a:p>
            <a:r>
              <a:rPr lang="en-US" sz="2400" dirty="0" smtClean="0"/>
              <a:t>Consistent in info, style, font, arrangements, readable</a:t>
            </a:r>
          </a:p>
          <a:p>
            <a:r>
              <a:rPr lang="en-US" sz="2400" dirty="0" smtClean="0"/>
              <a:t>Clear; explain abbreviations</a:t>
            </a:r>
          </a:p>
          <a:p>
            <a:r>
              <a:rPr lang="en-US" sz="2400" dirty="0" smtClean="0"/>
              <a:t>Good formatting and presentation are essential</a:t>
            </a:r>
          </a:p>
          <a:p>
            <a:r>
              <a:rPr lang="en-US" sz="2400" dirty="0" smtClean="0"/>
              <a:t>Avoid typos!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©2003 RUSH University Medical Center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55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©2003 RUSH University Medical Center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5146675" cy="665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49" y="-228600"/>
            <a:ext cx="5103651" cy="677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53505"/>
            <a:ext cx="2438400" cy="3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©2003 RUSH University Medical Center</a:t>
            </a:r>
            <a:endParaRPr lang="en-US" altLang="en-US"/>
          </a:p>
        </p:txBody>
      </p:sp>
      <p:pic>
        <p:nvPicPr>
          <p:cNvPr id="6" name="Picture 2" descr="http://blogs.plos.org/biologue/files/2012/08/Peer-Review-Nick-Kim-cartoon3-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1"/>
            <a:ext cx="41891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493919" y="762000"/>
            <a:ext cx="4421481" cy="5105400"/>
          </a:xfrm>
        </p:spPr>
        <p:txBody>
          <a:bodyPr/>
          <a:lstStyle/>
          <a:p>
            <a:r>
              <a:rPr lang="en-US" sz="2400" dirty="0" smtClean="0"/>
              <a:t>Provide as much and detailed information as possible…</a:t>
            </a:r>
          </a:p>
          <a:p>
            <a:r>
              <a:rPr lang="en-US" sz="2400" dirty="0" smtClean="0"/>
              <a:t>You will save the committee from:</a:t>
            </a:r>
          </a:p>
          <a:p>
            <a:pPr lvl="1"/>
            <a:r>
              <a:rPr lang="en-US" sz="2000" dirty="0" smtClean="0"/>
              <a:t>Guessing</a:t>
            </a:r>
          </a:p>
          <a:p>
            <a:pPr lvl="1"/>
            <a:r>
              <a:rPr lang="en-US" sz="2000" dirty="0" smtClean="0"/>
              <a:t>Make their work easier, and</a:t>
            </a:r>
          </a:p>
          <a:p>
            <a:pPr lvl="1"/>
            <a:r>
              <a:rPr lang="en-US" sz="2000" dirty="0" smtClean="0"/>
              <a:t>They will be happy with you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000" i="1" dirty="0" smtClean="0"/>
              <a:t>Trust me</a:t>
            </a:r>
            <a:r>
              <a:rPr lang="en-US" sz="2000" dirty="0" smtClean="0"/>
              <a:t>…</a:t>
            </a:r>
          </a:p>
          <a:p>
            <a:pPr marL="457200" lvl="1" indent="0" algn="ctr">
              <a:buNone/>
            </a:pPr>
            <a:r>
              <a:rPr lang="en-US" sz="2000" dirty="0" smtClean="0"/>
              <a:t>YOU WANT THEM TO BE HAPPY AND HAVE LESS WORK!!!</a:t>
            </a:r>
          </a:p>
        </p:txBody>
      </p:sp>
    </p:spTree>
    <p:extLst>
      <p:ext uri="{BB962C8B-B14F-4D97-AF65-F5344CB8AC3E}">
        <p14:creationId xmlns:p14="http://schemas.microsoft.com/office/powerpoint/2010/main" val="7104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as much and detailed information as possible…</a:t>
            </a:r>
          </a:p>
          <a:p>
            <a:r>
              <a:rPr lang="en-US" dirty="0" smtClean="0"/>
              <a:t>You will save the committee from:</a:t>
            </a:r>
          </a:p>
          <a:p>
            <a:pPr lvl="1"/>
            <a:r>
              <a:rPr lang="en-US" dirty="0" smtClean="0"/>
              <a:t>Guessing</a:t>
            </a:r>
          </a:p>
          <a:p>
            <a:pPr lvl="1"/>
            <a:r>
              <a:rPr lang="en-US" dirty="0" smtClean="0"/>
              <a:t>Make their work easier, and</a:t>
            </a:r>
          </a:p>
          <a:p>
            <a:pPr lvl="1"/>
            <a:r>
              <a:rPr lang="en-US" dirty="0" smtClean="0"/>
              <a:t>They will be happy with you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000" i="1" dirty="0" smtClean="0"/>
              <a:t>Trust me</a:t>
            </a:r>
            <a:r>
              <a:rPr lang="en-US" sz="2000" dirty="0" smtClean="0"/>
              <a:t>…</a:t>
            </a:r>
          </a:p>
          <a:p>
            <a:pPr marL="457200" lvl="1" indent="0" algn="ctr">
              <a:buNone/>
            </a:pPr>
            <a:r>
              <a:rPr lang="en-US" sz="2000" dirty="0" smtClean="0"/>
              <a:t>YOU WANT THEM TO BE HAPPY AND HAVE LESS WORK!!!</a:t>
            </a: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 bwMode="auto">
          <a:xfrm>
            <a:off x="7315200" y="6477000"/>
            <a:ext cx="17949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1200" smtClean="0"/>
              <a:t>ORS 2016 PAS CV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6860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so important about my CV???</a:t>
            </a: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3429000"/>
          </a:xfrm>
        </p:spPr>
        <p:txBody>
          <a:bodyPr/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your introduction to a new person, job, organization</a:t>
            </a: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as they say, you only get one chance to make a good first impression</a:t>
            </a: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today we are going to talk about your “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ContinuouslyupdatedCV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17" descr="“If the CV of the person you last interviewed is exactly the same as my CV, then we must have got it off the same website.”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28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7391400" y="6553200"/>
            <a:ext cx="1718733" cy="304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en-US" sz="1200" dirty="0" smtClean="0"/>
              <a:t>ORS 2016 PAS CV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16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Calibri" panose="020F0502020204030204" pitchFamily="34" charset="0"/>
              </a:rPr>
              <a:t>How to Prepare an Effective CV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Curriculum Vitae</a:t>
            </a:r>
          </a:p>
          <a:p>
            <a:pPr marL="0" indent="0" algn="ctr">
              <a:buNone/>
            </a:pPr>
            <a:endParaRPr lang="en-US" sz="2400" b="1" i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16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Course, path           of life</a:t>
            </a:r>
          </a:p>
          <a:p>
            <a:pPr marL="0" indent="0" algn="ctr">
              <a:buNone/>
            </a:pPr>
            <a:r>
              <a:rPr lang="en-US" sz="1600" b="1" i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Curriculum Vitae = The path of one’s life</a:t>
            </a:r>
          </a:p>
          <a:p>
            <a:pPr marL="0" indent="0">
              <a:buNone/>
            </a:pPr>
            <a:endParaRPr lang="en-US" sz="2000" b="1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CV is a snapshot of the individual’s entire professional life, and therefore, should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accurately</a:t>
            </a:r>
            <a:r>
              <a:rPr lang="en-US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reflect all major activities relevant to the profession, throughout the individual’s career. This includes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</a:t>
            </a:r>
            <a:r>
              <a:rPr lang="en-US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from prior faculty appointments, to committees and assorted responsibilities.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Inaccuracies jeopardize credibility!!!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114800" y="1069109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5257800" y="1066800"/>
            <a:ext cx="0" cy="4572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2" descr="Fake Cv cartoons, Fake Cv cartoon, funny, Fake Cv picture, Fake Cv pictures, Fake Cv image, Fake Cv images, Fake Cv illustration, Fake Cv illustra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5" y="3928490"/>
            <a:ext cx="2514600" cy="29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867400" cy="609600"/>
          </a:xfrm>
        </p:spPr>
        <p:txBody>
          <a:bodyPr/>
          <a:lstStyle/>
          <a:p>
            <a:r>
              <a:rPr lang="en-US" dirty="0" smtClean="0"/>
              <a:t>CV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Differs depending on the sector you are in and the</a:t>
            </a:r>
          </a:p>
          <a:p>
            <a:pPr marL="341313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position </a:t>
            </a:r>
            <a:r>
              <a:rPr lang="en-US" sz="2000" dirty="0">
                <a:solidFill>
                  <a:schemeClr val="tx1"/>
                </a:solidFill>
              </a:rPr>
              <a:t>to which you aspire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Thus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u="sng" dirty="0">
                <a:solidFill>
                  <a:schemeClr val="tx1"/>
                </a:solidFill>
              </a:rPr>
              <a:t>purpose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u="sng" dirty="0">
                <a:solidFill>
                  <a:schemeClr val="tx1"/>
                </a:solidFill>
              </a:rPr>
              <a:t>audience</a:t>
            </a:r>
            <a:r>
              <a:rPr lang="en-US" sz="2000" dirty="0">
                <a:solidFill>
                  <a:schemeClr val="tx1"/>
                </a:solidFill>
              </a:rPr>
              <a:t> are guides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Clarity</a:t>
            </a:r>
            <a:r>
              <a:rPr lang="en-US" sz="2000" dirty="0">
                <a:solidFill>
                  <a:schemeClr val="tx1"/>
                </a:solidFill>
              </a:rPr>
              <a:t>, accuracy, relevancy are critical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Sections </a:t>
            </a:r>
            <a:r>
              <a:rPr lang="en-US" sz="2000" dirty="0">
                <a:solidFill>
                  <a:schemeClr val="tx1"/>
                </a:solidFill>
              </a:rPr>
              <a:t>clearly defined, information provided </a:t>
            </a:r>
            <a:r>
              <a:rPr lang="en-US" sz="2000" dirty="0" smtClean="0">
                <a:solidFill>
                  <a:srgbClr val="FF0000"/>
                </a:solidFill>
              </a:rPr>
              <a:t>in reverse </a:t>
            </a:r>
            <a:r>
              <a:rPr lang="en-US" sz="2000" dirty="0">
                <a:solidFill>
                  <a:srgbClr val="FF0000"/>
                </a:solidFill>
              </a:rPr>
              <a:t>chronology including publications </a:t>
            </a:r>
            <a:r>
              <a:rPr lang="en-US" sz="2000" dirty="0" smtClean="0">
                <a:solidFill>
                  <a:srgbClr val="FF0000"/>
                </a:solidFill>
              </a:rPr>
              <a:t>and presentations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Your </a:t>
            </a:r>
            <a:r>
              <a:rPr lang="en-US" sz="2000" dirty="0">
                <a:solidFill>
                  <a:schemeClr val="tx1"/>
                </a:solidFill>
              </a:rPr>
              <a:t>name </a:t>
            </a:r>
            <a:r>
              <a:rPr lang="en-US" sz="2000" b="1" u="sng" dirty="0">
                <a:solidFill>
                  <a:schemeClr val="tx1"/>
                </a:solidFill>
              </a:rPr>
              <a:t>highlighted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Can </a:t>
            </a:r>
            <a:r>
              <a:rPr lang="en-US" sz="2000" dirty="0">
                <a:solidFill>
                  <a:schemeClr val="tx1"/>
                </a:solidFill>
              </a:rPr>
              <a:t>use words like “recent” - “selected” </a:t>
            </a:r>
            <a:r>
              <a:rPr lang="en-US" sz="2000" dirty="0" smtClean="0">
                <a:solidFill>
                  <a:schemeClr val="tx1"/>
                </a:solidFill>
              </a:rPr>
              <a:t>or “</a:t>
            </a:r>
            <a:r>
              <a:rPr lang="en-US" sz="2000" dirty="0">
                <a:solidFill>
                  <a:schemeClr val="tx1"/>
                </a:solidFill>
              </a:rPr>
              <a:t>relevant” (for special purpose CV only)</a:t>
            </a:r>
            <a:endParaRPr lang="en-US" sz="2000" dirty="0"/>
          </a:p>
        </p:txBody>
      </p:sp>
      <p:pic>
        <p:nvPicPr>
          <p:cNvPr id="5" name="Picture 4" descr="C:\Users\schubins\AppData\Local\Microsoft\Windows\Temporary Internet Files\Content.IE5\EDMVNBPX\MC90023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638677" cy="219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Vitae</a:t>
            </a:r>
            <a:endParaRPr lang="en-US" dirty="0"/>
          </a:p>
        </p:txBody>
      </p:sp>
      <p:pic>
        <p:nvPicPr>
          <p:cNvPr id="10" name="Picture 4" descr="http://blogs.bournemouth.ac.uk/research/files/2012/05/Academic-Career-Pathw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699" y="1447800"/>
            <a:ext cx="41991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286933"/>
            <a:ext cx="3810000" cy="45720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Education and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Faculty, hospital, other professional appointments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Honors/Awards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Service </a:t>
            </a:r>
            <a:r>
              <a:rPr lang="en-US" sz="1800" dirty="0"/>
              <a:t>(includes all types, e.g., university, clinical, </a:t>
            </a:r>
            <a:r>
              <a:rPr lang="en-US" sz="1800" dirty="0" smtClean="0"/>
              <a:t>leadership, professional</a:t>
            </a:r>
            <a:r>
              <a:rPr lang="en-US" sz="1800" dirty="0"/>
              <a:t>, and scholarly service)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Teaching/Education (be sure to include mentoring/advising)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Scholarly activity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Grants, contracts, and awards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Other 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Publications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Abstracts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Presentations – even if you were not the one presenting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838200" y="914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 smtClean="0"/>
              <a:t>Must include:</a:t>
            </a:r>
          </a:p>
        </p:txBody>
      </p:sp>
    </p:spTree>
    <p:extLst>
      <p:ext uri="{BB962C8B-B14F-4D97-AF65-F5344CB8AC3E}">
        <p14:creationId xmlns:p14="http://schemas.microsoft.com/office/powerpoint/2010/main" val="20475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Excellence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600" y="5156200"/>
            <a:ext cx="746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Education/Teaching and Research/Scholarly activities are critical to the mission of the majority of Institutions that have tenure!!!</a:t>
            </a:r>
            <a:endParaRPr lang="en-US" b="1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1981200" y="914400"/>
            <a:ext cx="41910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That’s how it is at Rush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Clinical excellence</a:t>
            </a:r>
          </a:p>
          <a:p>
            <a:pPr lvl="1"/>
            <a:r>
              <a:rPr lang="en-US" dirty="0" smtClean="0"/>
              <a:t>Service</a:t>
            </a:r>
          </a:p>
          <a:p>
            <a:pPr lvl="2"/>
            <a:r>
              <a:rPr lang="en-US" dirty="0" smtClean="0"/>
              <a:t>Administrative</a:t>
            </a:r>
          </a:p>
          <a:p>
            <a:pPr lvl="2"/>
            <a:r>
              <a:rPr lang="en-US" dirty="0" smtClean="0"/>
              <a:t>Leadership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Community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Global,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7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Productivity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in professional societies: elected positions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Elections to prestigious scientific societies via peer-review process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Appointments as editor, reviewer, and referee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Consulting activity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funding (if applicable)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Patents, procedures and methods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Publications – peer-reviewed articles &amp; book chapters, peer-reviewed abstracts</a:t>
            </a:r>
          </a:p>
          <a:p>
            <a:pPr marL="742950" lvl="2" indent="-342900"/>
            <a:r>
              <a:rPr lang="en-US" sz="14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contribution, significance of work and publication impact factor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scholarly papers: invited, keynote, podium, posters at international, national, and regional conferences/symposiums, seminars</a:t>
            </a:r>
          </a:p>
          <a:p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Extramural review courses: taught, directed, developed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regarding electronic publishing</a:t>
            </a:r>
            <a:r>
              <a:rPr lang="en-US" sz="2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i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Burden of demonstrating quality and significance (judged by some criteria) is on you</a:t>
            </a:r>
            <a:endParaRPr lang="en-US" sz="1600" i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629400" cy="609600"/>
          </a:xfrm>
        </p:spPr>
        <p:txBody>
          <a:bodyPr/>
          <a:lstStyle/>
          <a:p>
            <a:r>
              <a:rPr lang="en-US" sz="2800" dirty="0" smtClean="0"/>
              <a:t>Publications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Complete citations by category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Peer-reviewed publications</a:t>
            </a:r>
          </a:p>
          <a:p>
            <a:pPr lvl="2"/>
            <a:r>
              <a:rPr lang="en-US" sz="1400" b="1" u="sng" dirty="0" smtClean="0">
                <a:latin typeface="Calibri" panose="020F0502020204030204" pitchFamily="34" charset="0"/>
              </a:rPr>
              <a:t>Reports of Original Work</a:t>
            </a:r>
          </a:p>
          <a:p>
            <a:pPr lvl="2"/>
            <a:r>
              <a:rPr lang="en-US" sz="1400" b="1" u="sng" dirty="0" smtClean="0">
                <a:latin typeface="Calibri" panose="020F0502020204030204" pitchFamily="34" charset="0"/>
              </a:rPr>
              <a:t>Case reports</a:t>
            </a:r>
          </a:p>
          <a:p>
            <a:pPr lvl="2"/>
            <a:r>
              <a:rPr lang="en-US" sz="1400" b="1" u="sng" dirty="0" smtClean="0">
                <a:latin typeface="Calibri" panose="020F0502020204030204" pitchFamily="34" charset="0"/>
              </a:rPr>
              <a:t>Review Articles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Editorial/Commentaries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Letters to the Editor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Book Authorships, Editorships, and chapters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Published Abstracts (must have a reference that can be looked up)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Non-peer-reviewed publications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Other (please specify)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Indicate level of participation if multiple authors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Include articles “in press”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 NOT </a:t>
            </a:r>
            <a:r>
              <a:rPr lang="en-US" sz="2200" dirty="0" smtClean="0">
                <a:latin typeface="Calibri" panose="020F0502020204030204" pitchFamily="34" charset="0"/>
              </a:rPr>
              <a:t>include articles “to be submitted” or “in preparation”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Number each entry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separately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Podium presentations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 presentations/Exhibits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(e.g. videos)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Invited lectures/presentations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70" name="Picture 6" descr="C:\Users\schubins\AppData\Local\Microsoft\Windows\Temporary Internet Files\Content.IE5\BP4S5DGY\MC9002825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0268"/>
            <a:ext cx="1756562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5334000" y="2209800"/>
            <a:ext cx="307848" cy="1905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5638" y="2209800"/>
            <a:ext cx="18026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International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National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Regional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Local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University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h Logo PPT89 template">
  <a:themeElements>
    <a:clrScheme name="New RUSH Template8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RUSH Template8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RUSH Template8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RUSH Template8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Rush Logo PPT89 template</Template>
  <TotalTime>9077</TotalTime>
  <Words>824</Words>
  <Application>Microsoft Office PowerPoint</Application>
  <PresentationFormat>On-screen Show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Rush Logo PPT89 template</vt:lpstr>
      <vt:lpstr>What your CV says about you</vt:lpstr>
      <vt:lpstr>What is so important about my CV???</vt:lpstr>
      <vt:lpstr>How to Prepare an Effective CV</vt:lpstr>
      <vt:lpstr>CV </vt:lpstr>
      <vt:lpstr>Curriculum Vitae</vt:lpstr>
      <vt:lpstr>Areas of Excellence</vt:lpstr>
      <vt:lpstr>Scholarly Productivity</vt:lpstr>
      <vt:lpstr>Publications</vt:lpstr>
      <vt:lpstr>Presentations</vt:lpstr>
      <vt:lpstr>Service</vt:lpstr>
      <vt:lpstr>CV Tips</vt:lpstr>
      <vt:lpstr>More CV Tips</vt:lpstr>
      <vt:lpstr>And even more CV writing tips… </vt:lpstr>
      <vt:lpstr>PowerPoint Presentation</vt:lpstr>
      <vt:lpstr>Bottom Line</vt:lpstr>
      <vt:lpstr>Bottom Line</vt:lpstr>
    </vt:vector>
  </TitlesOfParts>
  <Company>Rush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your CV says about you</dc:title>
  <dc:creator>RushADM</dc:creator>
  <cp:lastModifiedBy>Rush University Medical Center</cp:lastModifiedBy>
  <cp:revision>34</cp:revision>
  <cp:lastPrinted>2014-08-13T21:00:32Z</cp:lastPrinted>
  <dcterms:created xsi:type="dcterms:W3CDTF">2014-08-05T14:44:22Z</dcterms:created>
  <dcterms:modified xsi:type="dcterms:W3CDTF">2016-08-15T20:56:13Z</dcterms:modified>
</cp:coreProperties>
</file>