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1"/>
  </p:notesMasterIdLst>
  <p:sldIdLst>
    <p:sldId id="259" r:id="rId6"/>
    <p:sldId id="333" r:id="rId7"/>
    <p:sldId id="334" r:id="rId8"/>
    <p:sldId id="268" r:id="rId9"/>
    <p:sldId id="276" r:id="rId10"/>
    <p:sldId id="314" r:id="rId11"/>
    <p:sldId id="277" r:id="rId12"/>
    <p:sldId id="330" r:id="rId13"/>
    <p:sldId id="335" r:id="rId14"/>
    <p:sldId id="315" r:id="rId15"/>
    <p:sldId id="337" r:id="rId16"/>
    <p:sldId id="319" r:id="rId17"/>
    <p:sldId id="328" r:id="rId18"/>
    <p:sldId id="329" r:id="rId19"/>
    <p:sldId id="320" r:id="rId20"/>
    <p:sldId id="321" r:id="rId21"/>
    <p:sldId id="336" r:id="rId22"/>
    <p:sldId id="322" r:id="rId23"/>
    <p:sldId id="323" r:id="rId24"/>
    <p:sldId id="324" r:id="rId25"/>
    <p:sldId id="325" r:id="rId26"/>
    <p:sldId id="326" r:id="rId27"/>
    <p:sldId id="338" r:id="rId28"/>
    <p:sldId id="327" r:id="rId29"/>
    <p:sldId id="33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CCFF99"/>
    <a:srgbClr val="000000"/>
    <a:srgbClr val="FFFF00"/>
    <a:srgbClr val="008000"/>
    <a:srgbClr val="0000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0" autoAdjust="0"/>
    <p:restoredTop sz="94660"/>
  </p:normalViewPr>
  <p:slideViewPr>
    <p:cSldViewPr showGuides="1">
      <p:cViewPr varScale="1">
        <p:scale>
          <a:sx n="77" d="100"/>
          <a:sy n="77" d="100"/>
        </p:scale>
        <p:origin x="-10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D7D71-4F6E-47B5-98B3-9E5AEA42962B}" type="doc">
      <dgm:prSet loTypeId="urn:microsoft.com/office/officeart/2005/8/layout/funnel1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C53D58-9AF3-4267-B1C3-707F70E037B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Changed Reality of Acad. Medicine</a:t>
          </a:r>
          <a:endParaRPr lang="en-US" sz="1800" b="1" dirty="0"/>
        </a:p>
      </dgm:t>
    </dgm:pt>
    <dgm:pt modelId="{38178646-7662-4055-9912-7E64E5B6F1B0}" type="parTrans" cxnId="{2D6CD9D7-1501-4F71-9096-3EF89C71ED99}">
      <dgm:prSet/>
      <dgm:spPr/>
      <dgm:t>
        <a:bodyPr/>
        <a:lstStyle/>
        <a:p>
          <a:endParaRPr lang="en-US"/>
        </a:p>
      </dgm:t>
    </dgm:pt>
    <dgm:pt modelId="{DA2BF4D0-FC42-435C-88A9-7B86746D467F}" type="sibTrans" cxnId="{2D6CD9D7-1501-4F71-9096-3EF89C71ED99}">
      <dgm:prSet/>
      <dgm:spPr/>
      <dgm:t>
        <a:bodyPr/>
        <a:lstStyle/>
        <a:p>
          <a:endParaRPr lang="en-US"/>
        </a:p>
      </dgm:t>
    </dgm:pt>
    <dgm:pt modelId="{8761C35A-F75E-4539-BD95-7F497B36C553}">
      <dgm:prSet phldrT="[Text]" custT="1"/>
      <dgm:spPr/>
      <dgm:t>
        <a:bodyPr/>
        <a:lstStyle/>
        <a:p>
          <a:r>
            <a:rPr lang="en-US" sz="1600" b="1" dirty="0" smtClean="0"/>
            <a:t>Faculty Dissatisfaction</a:t>
          </a:r>
          <a:endParaRPr lang="en-US" sz="1600" b="1" dirty="0"/>
        </a:p>
      </dgm:t>
    </dgm:pt>
    <dgm:pt modelId="{0D39CDE8-4614-4FDF-AC85-2F14DB3EC748}" type="parTrans" cxnId="{69BA96F5-E002-4F10-9095-0F2DDBDECD7F}">
      <dgm:prSet/>
      <dgm:spPr/>
      <dgm:t>
        <a:bodyPr/>
        <a:lstStyle/>
        <a:p>
          <a:endParaRPr lang="en-US"/>
        </a:p>
      </dgm:t>
    </dgm:pt>
    <dgm:pt modelId="{1F52B321-BB3B-437F-9666-897248170AE6}" type="sibTrans" cxnId="{69BA96F5-E002-4F10-9095-0F2DDBDECD7F}">
      <dgm:prSet/>
      <dgm:spPr/>
      <dgm:t>
        <a:bodyPr/>
        <a:lstStyle/>
        <a:p>
          <a:endParaRPr lang="en-US"/>
        </a:p>
      </dgm:t>
    </dgm:pt>
    <dgm:pt modelId="{E3C7FDC3-BAF1-4586-81D8-99909DDD0498}">
      <dgm:prSet phldrT="[Text]" custT="1"/>
      <dgm:spPr/>
      <dgm:t>
        <a:bodyPr/>
        <a:lstStyle/>
        <a:p>
          <a:r>
            <a:rPr lang="en-US" sz="2000" b="1" dirty="0" smtClean="0"/>
            <a:t>Diversity of Faculty Activities</a:t>
          </a:r>
          <a:endParaRPr lang="en-US" sz="2000" b="1" dirty="0"/>
        </a:p>
      </dgm:t>
    </dgm:pt>
    <dgm:pt modelId="{06C85CC8-0F71-41A9-B45B-F33702DBBEC8}" type="parTrans" cxnId="{99B9453F-97E4-4B95-B4BF-206B712C699E}">
      <dgm:prSet/>
      <dgm:spPr/>
      <dgm:t>
        <a:bodyPr/>
        <a:lstStyle/>
        <a:p>
          <a:endParaRPr lang="en-US"/>
        </a:p>
      </dgm:t>
    </dgm:pt>
    <dgm:pt modelId="{BC3D89F1-1101-4492-B3D3-811D8408ABD9}" type="sibTrans" cxnId="{99B9453F-97E4-4B95-B4BF-206B712C699E}">
      <dgm:prSet/>
      <dgm:spPr/>
      <dgm:t>
        <a:bodyPr/>
        <a:lstStyle/>
        <a:p>
          <a:endParaRPr lang="en-US"/>
        </a:p>
      </dgm:t>
    </dgm:pt>
    <dgm:pt modelId="{5FFCAB1D-AACC-421C-9C70-91CC70F5359D}">
      <dgm:prSet phldrT="[Text]"/>
      <dgm:spPr/>
      <dgm:t>
        <a:bodyPr/>
        <a:lstStyle/>
        <a:p>
          <a:r>
            <a:rPr lang="en-US" b="1" dirty="0" smtClean="0"/>
            <a:t>New P&amp;T Guidelines</a:t>
          </a:r>
          <a:endParaRPr lang="en-US" b="1" dirty="0"/>
        </a:p>
      </dgm:t>
    </dgm:pt>
    <dgm:pt modelId="{8913F146-417C-4122-9F21-63F7E3A3F351}" type="parTrans" cxnId="{D2740976-1422-4446-8869-7BCB6EC5AC9B}">
      <dgm:prSet/>
      <dgm:spPr/>
      <dgm:t>
        <a:bodyPr/>
        <a:lstStyle/>
        <a:p>
          <a:endParaRPr lang="en-US"/>
        </a:p>
      </dgm:t>
    </dgm:pt>
    <dgm:pt modelId="{F79A512D-35C1-4E1D-8829-D99FECD41E22}" type="sibTrans" cxnId="{D2740976-1422-4446-8869-7BCB6EC5AC9B}">
      <dgm:prSet/>
      <dgm:spPr/>
      <dgm:t>
        <a:bodyPr/>
        <a:lstStyle/>
        <a:p>
          <a:endParaRPr lang="en-US"/>
        </a:p>
      </dgm:t>
    </dgm:pt>
    <dgm:pt modelId="{5D22E371-3402-403D-878A-459B0C989DBC}" type="pres">
      <dgm:prSet presAssocID="{66AD7D71-4F6E-47B5-98B3-9E5AEA42962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5D300F-CBBC-4F82-AC76-88F3D8E66B8E}" type="pres">
      <dgm:prSet presAssocID="{66AD7D71-4F6E-47B5-98B3-9E5AEA42962B}" presName="ellipse" presStyleLbl="trBgShp" presStyleIdx="0" presStyleCnt="1"/>
      <dgm:spPr/>
      <dgm:t>
        <a:bodyPr/>
        <a:lstStyle/>
        <a:p>
          <a:endParaRPr lang="en-US"/>
        </a:p>
      </dgm:t>
    </dgm:pt>
    <dgm:pt modelId="{0AD4635A-13BC-47E5-AD4E-0725CA3A6C4D}" type="pres">
      <dgm:prSet presAssocID="{66AD7D71-4F6E-47B5-98B3-9E5AEA42962B}" presName="arrow1" presStyleLbl="fgShp" presStyleIdx="0" presStyleCnt="1"/>
      <dgm:spPr/>
      <dgm:t>
        <a:bodyPr/>
        <a:lstStyle/>
        <a:p>
          <a:endParaRPr lang="en-US"/>
        </a:p>
      </dgm:t>
    </dgm:pt>
    <dgm:pt modelId="{DE5DB321-39D2-4BD5-9743-6ED33D5FE903}" type="pres">
      <dgm:prSet presAssocID="{66AD7D71-4F6E-47B5-98B3-9E5AEA42962B}" presName="rectangle" presStyleLbl="revTx" presStyleIdx="0" presStyleCnt="1" custScaleY="96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150B0-25BC-4B1A-AC6F-3063289FE77E}" type="pres">
      <dgm:prSet presAssocID="{8761C35A-F75E-4539-BD95-7F497B36C55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6E7D3-C883-4D72-A2B8-5CD5E8EC6067}" type="pres">
      <dgm:prSet presAssocID="{E3C7FDC3-BAF1-4586-81D8-99909DDD0498}" presName="item2" presStyleLbl="node1" presStyleIdx="1" presStyleCnt="3" custScaleX="127451" custScaleY="117175" custLinFactNeighborX="-10637" custLinFactNeighborY="-20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9CA62-031B-4514-9E97-8A4DCA11D4F7}" type="pres">
      <dgm:prSet presAssocID="{5FFCAB1D-AACC-421C-9C70-91CC70F5359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ED76B-73DE-4C7C-8EC1-00398D5A39C1}" type="pres">
      <dgm:prSet presAssocID="{66AD7D71-4F6E-47B5-98B3-9E5AEA42962B}" presName="funnel" presStyleLbl="trAlignAcc1" presStyleIdx="0" presStyleCnt="1" custScaleX="110654" custScaleY="118250"/>
      <dgm:spPr/>
      <dgm:t>
        <a:bodyPr/>
        <a:lstStyle/>
        <a:p>
          <a:endParaRPr lang="en-US"/>
        </a:p>
      </dgm:t>
    </dgm:pt>
  </dgm:ptLst>
  <dgm:cxnLst>
    <dgm:cxn modelId="{A962BA92-2F87-43DC-BA3C-10517E246147}" type="presOf" srcId="{5FFCAB1D-AACC-421C-9C70-91CC70F5359D}" destId="{DE5DB321-39D2-4BD5-9743-6ED33D5FE903}" srcOrd="0" destOrd="0" presId="urn:microsoft.com/office/officeart/2005/8/layout/funnel1"/>
    <dgm:cxn modelId="{2D6CD9D7-1501-4F71-9096-3EF89C71ED99}" srcId="{66AD7D71-4F6E-47B5-98B3-9E5AEA42962B}" destId="{D7C53D58-9AF3-4267-B1C3-707F70E037BE}" srcOrd="0" destOrd="0" parTransId="{38178646-7662-4055-9912-7E64E5B6F1B0}" sibTransId="{DA2BF4D0-FC42-435C-88A9-7B86746D467F}"/>
    <dgm:cxn modelId="{99B9453F-97E4-4B95-B4BF-206B712C699E}" srcId="{66AD7D71-4F6E-47B5-98B3-9E5AEA42962B}" destId="{E3C7FDC3-BAF1-4586-81D8-99909DDD0498}" srcOrd="2" destOrd="0" parTransId="{06C85CC8-0F71-41A9-B45B-F33702DBBEC8}" sibTransId="{BC3D89F1-1101-4492-B3D3-811D8408ABD9}"/>
    <dgm:cxn modelId="{D2740976-1422-4446-8869-7BCB6EC5AC9B}" srcId="{66AD7D71-4F6E-47B5-98B3-9E5AEA42962B}" destId="{5FFCAB1D-AACC-421C-9C70-91CC70F5359D}" srcOrd="3" destOrd="0" parTransId="{8913F146-417C-4122-9F21-63F7E3A3F351}" sibTransId="{F79A512D-35C1-4E1D-8829-D99FECD41E22}"/>
    <dgm:cxn modelId="{69BA96F5-E002-4F10-9095-0F2DDBDECD7F}" srcId="{66AD7D71-4F6E-47B5-98B3-9E5AEA42962B}" destId="{8761C35A-F75E-4539-BD95-7F497B36C553}" srcOrd="1" destOrd="0" parTransId="{0D39CDE8-4614-4FDF-AC85-2F14DB3EC748}" sibTransId="{1F52B321-BB3B-437F-9666-897248170AE6}"/>
    <dgm:cxn modelId="{C928E4C7-B70E-4BAA-A4E8-8E57BE478361}" type="presOf" srcId="{8761C35A-F75E-4539-BD95-7F497B36C553}" destId="{CA66E7D3-C883-4D72-A2B8-5CD5E8EC6067}" srcOrd="0" destOrd="0" presId="urn:microsoft.com/office/officeart/2005/8/layout/funnel1"/>
    <dgm:cxn modelId="{DC62C04B-382F-4CB0-AB06-C1ABD9223555}" type="presOf" srcId="{D7C53D58-9AF3-4267-B1C3-707F70E037BE}" destId="{D3E9CA62-031B-4514-9E97-8A4DCA11D4F7}" srcOrd="0" destOrd="0" presId="urn:microsoft.com/office/officeart/2005/8/layout/funnel1"/>
    <dgm:cxn modelId="{ED422DEF-52FC-4E8C-A8AF-F1F2B910432A}" type="presOf" srcId="{E3C7FDC3-BAF1-4586-81D8-99909DDD0498}" destId="{089150B0-25BC-4B1A-AC6F-3063289FE77E}" srcOrd="0" destOrd="0" presId="urn:microsoft.com/office/officeart/2005/8/layout/funnel1"/>
    <dgm:cxn modelId="{B1D5C934-03EA-48D5-97DF-BA999E779151}" type="presOf" srcId="{66AD7D71-4F6E-47B5-98B3-9E5AEA42962B}" destId="{5D22E371-3402-403D-878A-459B0C989DBC}" srcOrd="0" destOrd="0" presId="urn:microsoft.com/office/officeart/2005/8/layout/funnel1"/>
    <dgm:cxn modelId="{EF9A6624-5A27-4C82-850A-588987A02A9C}" type="presParOf" srcId="{5D22E371-3402-403D-878A-459B0C989DBC}" destId="{EE5D300F-CBBC-4F82-AC76-88F3D8E66B8E}" srcOrd="0" destOrd="0" presId="urn:microsoft.com/office/officeart/2005/8/layout/funnel1"/>
    <dgm:cxn modelId="{A332AA3D-1DB1-49FF-9CB9-7D5B33A7C277}" type="presParOf" srcId="{5D22E371-3402-403D-878A-459B0C989DBC}" destId="{0AD4635A-13BC-47E5-AD4E-0725CA3A6C4D}" srcOrd="1" destOrd="0" presId="urn:microsoft.com/office/officeart/2005/8/layout/funnel1"/>
    <dgm:cxn modelId="{71839F55-6C90-4D76-8E19-22D4190715CC}" type="presParOf" srcId="{5D22E371-3402-403D-878A-459B0C989DBC}" destId="{DE5DB321-39D2-4BD5-9743-6ED33D5FE903}" srcOrd="2" destOrd="0" presId="urn:microsoft.com/office/officeart/2005/8/layout/funnel1"/>
    <dgm:cxn modelId="{D3936BA2-5800-4C51-9652-FCD82A8CBAA1}" type="presParOf" srcId="{5D22E371-3402-403D-878A-459B0C989DBC}" destId="{089150B0-25BC-4B1A-AC6F-3063289FE77E}" srcOrd="3" destOrd="0" presId="urn:microsoft.com/office/officeart/2005/8/layout/funnel1"/>
    <dgm:cxn modelId="{417143F6-821A-4EA1-B9C8-51F6B17C759A}" type="presParOf" srcId="{5D22E371-3402-403D-878A-459B0C989DBC}" destId="{CA66E7D3-C883-4D72-A2B8-5CD5E8EC6067}" srcOrd="4" destOrd="0" presId="urn:microsoft.com/office/officeart/2005/8/layout/funnel1"/>
    <dgm:cxn modelId="{1860CBC0-536B-4D73-AE9C-4749BE151FDE}" type="presParOf" srcId="{5D22E371-3402-403D-878A-459B0C989DBC}" destId="{D3E9CA62-031B-4514-9E97-8A4DCA11D4F7}" srcOrd="5" destOrd="0" presId="urn:microsoft.com/office/officeart/2005/8/layout/funnel1"/>
    <dgm:cxn modelId="{5CBF1542-473A-415D-8A91-F2FE9DE8EEC2}" type="presParOf" srcId="{5D22E371-3402-403D-878A-459B0C989DBC}" destId="{381ED76B-73DE-4C7C-8EC1-00398D5A39C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90869-B345-41AF-A323-ADB2E6834F6A}" type="doc">
      <dgm:prSet loTypeId="urn:microsoft.com/office/officeart/2005/8/layout/hList7#1" loCatId="list" qsTypeId="urn:microsoft.com/office/officeart/2005/8/quickstyle/simple1" qsCatId="simple" csTypeId="urn:microsoft.com/office/officeart/2005/8/colors/colorful2" csCatId="colorful" phldr="1"/>
      <dgm:spPr/>
    </dgm:pt>
    <dgm:pt modelId="{1A7904E1-BC59-4BA4-AE67-C02E2D611AB3}">
      <dgm:prSet phldrT="[Text]"/>
      <dgm:spPr/>
      <dgm:t>
        <a:bodyPr/>
        <a:lstStyle/>
        <a:p>
          <a:r>
            <a:rPr lang="en-US" dirty="0" smtClean="0"/>
            <a:t>Publish</a:t>
          </a:r>
          <a:endParaRPr lang="en-US" dirty="0"/>
        </a:p>
      </dgm:t>
    </dgm:pt>
    <dgm:pt modelId="{833BF77D-47D8-4D6F-A434-C4715EC90008}" type="parTrans" cxnId="{28CA63BC-26DD-47EB-B92C-9E78159BEFA7}">
      <dgm:prSet/>
      <dgm:spPr/>
      <dgm:t>
        <a:bodyPr/>
        <a:lstStyle/>
        <a:p>
          <a:endParaRPr lang="en-US"/>
        </a:p>
      </dgm:t>
    </dgm:pt>
    <dgm:pt modelId="{F91EDEF9-F330-4781-8FB2-B9F2C41D8AFB}" type="sibTrans" cxnId="{28CA63BC-26DD-47EB-B92C-9E78159BEFA7}">
      <dgm:prSet/>
      <dgm:spPr/>
      <dgm:t>
        <a:bodyPr/>
        <a:lstStyle/>
        <a:p>
          <a:endParaRPr lang="en-US"/>
        </a:p>
      </dgm:t>
    </dgm:pt>
    <dgm:pt modelId="{CA0CFE2B-AFC5-4577-B957-0D22A1619468}">
      <dgm:prSet phldrT="[Text]"/>
      <dgm:spPr/>
      <dgm:t>
        <a:bodyPr/>
        <a:lstStyle/>
        <a:p>
          <a:r>
            <a:rPr lang="en-US" dirty="0" smtClean="0"/>
            <a:t>Present</a:t>
          </a:r>
          <a:endParaRPr lang="en-US" dirty="0"/>
        </a:p>
      </dgm:t>
    </dgm:pt>
    <dgm:pt modelId="{29744A27-6F64-4300-850A-A1DA4B13EBE4}" type="parTrans" cxnId="{0BBF7AFE-002B-4A49-BC5B-51A7FAC46E6A}">
      <dgm:prSet/>
      <dgm:spPr/>
      <dgm:t>
        <a:bodyPr/>
        <a:lstStyle/>
        <a:p>
          <a:endParaRPr lang="en-US"/>
        </a:p>
      </dgm:t>
    </dgm:pt>
    <dgm:pt modelId="{49E7BECD-15FF-48E7-9891-B9059CB13A06}" type="sibTrans" cxnId="{0BBF7AFE-002B-4A49-BC5B-51A7FAC46E6A}">
      <dgm:prSet/>
      <dgm:spPr/>
      <dgm:t>
        <a:bodyPr/>
        <a:lstStyle/>
        <a:p>
          <a:endParaRPr lang="en-US"/>
        </a:p>
      </dgm:t>
    </dgm:pt>
    <dgm:pt modelId="{EA504DFF-8694-4FBD-B39D-2115628E5E88}">
      <dgm:prSet phldrT="[Text]"/>
      <dgm:spPr/>
      <dgm:t>
        <a:bodyPr/>
        <a:lstStyle/>
        <a:p>
          <a:r>
            <a:rPr lang="en-US" dirty="0" smtClean="0"/>
            <a:t>Professional societies</a:t>
          </a:r>
          <a:endParaRPr lang="en-US" dirty="0"/>
        </a:p>
      </dgm:t>
    </dgm:pt>
    <dgm:pt modelId="{60460E97-AC42-44D7-B843-9EDD77BDD927}" type="parTrans" cxnId="{72DD0D34-2044-495F-9E30-B6A4D5678C86}">
      <dgm:prSet/>
      <dgm:spPr/>
      <dgm:t>
        <a:bodyPr/>
        <a:lstStyle/>
        <a:p>
          <a:endParaRPr lang="en-US"/>
        </a:p>
      </dgm:t>
    </dgm:pt>
    <dgm:pt modelId="{242FBA29-4BA1-419F-A31C-C6FA13AC6DFA}" type="sibTrans" cxnId="{72DD0D34-2044-495F-9E30-B6A4D5678C86}">
      <dgm:prSet/>
      <dgm:spPr/>
      <dgm:t>
        <a:bodyPr/>
        <a:lstStyle/>
        <a:p>
          <a:endParaRPr lang="en-US"/>
        </a:p>
      </dgm:t>
    </dgm:pt>
    <dgm:pt modelId="{401E0870-055F-48C2-9467-070180B9D237}">
      <dgm:prSet phldrT="[Text]"/>
      <dgm:spPr/>
      <dgm:t>
        <a:bodyPr/>
        <a:lstStyle/>
        <a:p>
          <a:r>
            <a:rPr lang="en-US" dirty="0" smtClean="0"/>
            <a:t>Participation</a:t>
          </a:r>
          <a:endParaRPr lang="en-US" dirty="0"/>
        </a:p>
      </dgm:t>
    </dgm:pt>
    <dgm:pt modelId="{DB35C13D-0DD0-4F34-A807-BECAF2A22549}" type="parTrans" cxnId="{3778423C-50E5-46EC-92CC-D271E31468FE}">
      <dgm:prSet/>
      <dgm:spPr/>
      <dgm:t>
        <a:bodyPr/>
        <a:lstStyle/>
        <a:p>
          <a:endParaRPr lang="en-US"/>
        </a:p>
      </dgm:t>
    </dgm:pt>
    <dgm:pt modelId="{E12EA06B-0BF7-4C48-ADEF-885EF85C9B1B}" type="sibTrans" cxnId="{3778423C-50E5-46EC-92CC-D271E31468FE}">
      <dgm:prSet/>
      <dgm:spPr/>
      <dgm:t>
        <a:bodyPr/>
        <a:lstStyle/>
        <a:p>
          <a:endParaRPr lang="en-US"/>
        </a:p>
      </dgm:t>
    </dgm:pt>
    <dgm:pt modelId="{A2DE1FB4-7E75-430B-AE5E-5F6A52FEF71F}">
      <dgm:prSet phldrT="[Text]"/>
      <dgm:spPr/>
      <dgm:t>
        <a:bodyPr/>
        <a:lstStyle/>
        <a:p>
          <a:r>
            <a:rPr lang="en-US" dirty="0" smtClean="0"/>
            <a:t>Research Endeavour</a:t>
          </a:r>
          <a:endParaRPr lang="en-US" dirty="0"/>
        </a:p>
      </dgm:t>
    </dgm:pt>
    <dgm:pt modelId="{19B23B0B-AE00-474F-B69F-2599752EFDB1}" type="parTrans" cxnId="{93D1F664-49C5-4331-BF71-BCE334AC7002}">
      <dgm:prSet/>
      <dgm:spPr/>
      <dgm:t>
        <a:bodyPr/>
        <a:lstStyle/>
        <a:p>
          <a:endParaRPr lang="en-US"/>
        </a:p>
      </dgm:t>
    </dgm:pt>
    <dgm:pt modelId="{BD8A6DB9-0480-41BD-B905-CAB9DDE173AC}" type="sibTrans" cxnId="{93D1F664-49C5-4331-BF71-BCE334AC7002}">
      <dgm:prSet/>
      <dgm:spPr/>
      <dgm:t>
        <a:bodyPr/>
        <a:lstStyle/>
        <a:p>
          <a:endParaRPr lang="en-US"/>
        </a:p>
      </dgm:t>
    </dgm:pt>
    <dgm:pt modelId="{454494B6-F840-44C2-81FC-92EB23C3A01D}" type="pres">
      <dgm:prSet presAssocID="{DA990869-B345-41AF-A323-ADB2E6834F6A}" presName="Name0" presStyleCnt="0">
        <dgm:presLayoutVars>
          <dgm:dir/>
          <dgm:resizeHandles val="exact"/>
        </dgm:presLayoutVars>
      </dgm:prSet>
      <dgm:spPr/>
    </dgm:pt>
    <dgm:pt modelId="{86606981-D595-483F-8808-B8C99A8974A7}" type="pres">
      <dgm:prSet presAssocID="{DA990869-B345-41AF-A323-ADB2E6834F6A}" presName="fgShape" presStyleLbl="fgShp" presStyleIdx="0" presStyleCnt="1"/>
      <dgm:spPr/>
    </dgm:pt>
    <dgm:pt modelId="{2FC6D78B-9A8D-4C5B-B70C-69E14FA90FA1}" type="pres">
      <dgm:prSet presAssocID="{DA990869-B345-41AF-A323-ADB2E6834F6A}" presName="linComp" presStyleCnt="0"/>
      <dgm:spPr/>
    </dgm:pt>
    <dgm:pt modelId="{7C056E1A-9945-4B2C-AD08-2F3ECC65A2FB}" type="pres">
      <dgm:prSet presAssocID="{1A7904E1-BC59-4BA4-AE67-C02E2D611AB3}" presName="compNode" presStyleCnt="0"/>
      <dgm:spPr/>
    </dgm:pt>
    <dgm:pt modelId="{8014DFA4-A20F-4A25-A2F1-515F9C0A9325}" type="pres">
      <dgm:prSet presAssocID="{1A7904E1-BC59-4BA4-AE67-C02E2D611AB3}" presName="bkgdShape" presStyleLbl="node1" presStyleIdx="0" presStyleCnt="5"/>
      <dgm:spPr/>
      <dgm:t>
        <a:bodyPr/>
        <a:lstStyle/>
        <a:p>
          <a:endParaRPr lang="en-US"/>
        </a:p>
      </dgm:t>
    </dgm:pt>
    <dgm:pt modelId="{A9A9FF16-7C86-4F76-97E6-A495ED3E2535}" type="pres">
      <dgm:prSet presAssocID="{1A7904E1-BC59-4BA4-AE67-C02E2D611AB3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D61EE-9FFF-4152-95A5-88A762E5056D}" type="pres">
      <dgm:prSet presAssocID="{1A7904E1-BC59-4BA4-AE67-C02E2D611AB3}" presName="invisiNode" presStyleLbl="node1" presStyleIdx="0" presStyleCnt="5"/>
      <dgm:spPr/>
    </dgm:pt>
    <dgm:pt modelId="{AA040CDC-AA5C-4FFF-9B92-1F7486897F10}" type="pres">
      <dgm:prSet presAssocID="{1A7904E1-BC59-4BA4-AE67-C02E2D611AB3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5229D36-BFEF-4350-BD99-CFE2FEBC87C8}" type="pres">
      <dgm:prSet presAssocID="{F91EDEF9-F330-4781-8FB2-B9F2C41D8A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157914B-E411-4C68-9841-1BA1F759934E}" type="pres">
      <dgm:prSet presAssocID="{CA0CFE2B-AFC5-4577-B957-0D22A1619468}" presName="compNode" presStyleCnt="0"/>
      <dgm:spPr/>
    </dgm:pt>
    <dgm:pt modelId="{548A1AC3-12E0-4925-8A3A-17BFB693DC4A}" type="pres">
      <dgm:prSet presAssocID="{CA0CFE2B-AFC5-4577-B957-0D22A1619468}" presName="bkgdShape" presStyleLbl="node1" presStyleIdx="1" presStyleCnt="5"/>
      <dgm:spPr/>
      <dgm:t>
        <a:bodyPr/>
        <a:lstStyle/>
        <a:p>
          <a:endParaRPr lang="en-US"/>
        </a:p>
      </dgm:t>
    </dgm:pt>
    <dgm:pt modelId="{A2B0D142-4A41-4AB8-9BCC-90A8C217AB9A}" type="pres">
      <dgm:prSet presAssocID="{CA0CFE2B-AFC5-4577-B957-0D22A1619468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5C31A-3B1F-460F-B6DD-2F8983749609}" type="pres">
      <dgm:prSet presAssocID="{CA0CFE2B-AFC5-4577-B957-0D22A1619468}" presName="invisiNode" presStyleLbl="node1" presStyleIdx="1" presStyleCnt="5"/>
      <dgm:spPr/>
    </dgm:pt>
    <dgm:pt modelId="{9015CE64-64EA-40C6-BEE1-87A38C005D7D}" type="pres">
      <dgm:prSet presAssocID="{CA0CFE2B-AFC5-4577-B957-0D22A1619468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53E3232-EA56-4F89-A480-4F1A4F963637}" type="pres">
      <dgm:prSet presAssocID="{49E7BECD-15FF-48E7-9891-B9059CB13A0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A93EDD-5FBC-4EE9-8939-71B97FA1FDF8}" type="pres">
      <dgm:prSet presAssocID="{EA504DFF-8694-4FBD-B39D-2115628E5E88}" presName="compNode" presStyleCnt="0"/>
      <dgm:spPr/>
    </dgm:pt>
    <dgm:pt modelId="{DF35BB5D-6BEF-4EA5-A6D4-28DCCB43C697}" type="pres">
      <dgm:prSet presAssocID="{EA504DFF-8694-4FBD-B39D-2115628E5E88}" presName="bkgdShape" presStyleLbl="node1" presStyleIdx="2" presStyleCnt="5"/>
      <dgm:spPr/>
      <dgm:t>
        <a:bodyPr/>
        <a:lstStyle/>
        <a:p>
          <a:endParaRPr lang="en-US"/>
        </a:p>
      </dgm:t>
    </dgm:pt>
    <dgm:pt modelId="{1A6FDAD6-3C76-450A-8215-8E42156E1351}" type="pres">
      <dgm:prSet presAssocID="{EA504DFF-8694-4FBD-B39D-2115628E5E8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586B4-B80C-4D65-8F8B-B335DAE480EF}" type="pres">
      <dgm:prSet presAssocID="{EA504DFF-8694-4FBD-B39D-2115628E5E88}" presName="invisiNode" presStyleLbl="node1" presStyleIdx="2" presStyleCnt="5"/>
      <dgm:spPr/>
    </dgm:pt>
    <dgm:pt modelId="{7E6C2F63-3CAA-49DE-95C2-A813B75C623A}" type="pres">
      <dgm:prSet presAssocID="{EA504DFF-8694-4FBD-B39D-2115628E5E88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CBF2823-DC1A-4CB7-A603-649D4A610D12}" type="pres">
      <dgm:prSet presAssocID="{242FBA29-4BA1-419F-A31C-C6FA13AC6DF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DD425A-3DD8-4263-BF55-04C54AA3F676}" type="pres">
      <dgm:prSet presAssocID="{401E0870-055F-48C2-9467-070180B9D237}" presName="compNode" presStyleCnt="0"/>
      <dgm:spPr/>
    </dgm:pt>
    <dgm:pt modelId="{2E3E269D-B4AE-4AF5-805D-654E82C8F4A1}" type="pres">
      <dgm:prSet presAssocID="{401E0870-055F-48C2-9467-070180B9D237}" presName="bkgdShape" presStyleLbl="node1" presStyleIdx="3" presStyleCnt="5"/>
      <dgm:spPr/>
      <dgm:t>
        <a:bodyPr/>
        <a:lstStyle/>
        <a:p>
          <a:endParaRPr lang="en-US"/>
        </a:p>
      </dgm:t>
    </dgm:pt>
    <dgm:pt modelId="{B8965ABD-B927-4495-A451-A6EE8A454A6E}" type="pres">
      <dgm:prSet presAssocID="{401E0870-055F-48C2-9467-070180B9D23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3500F-71FB-4D6E-BB07-9BCCD5C22B39}" type="pres">
      <dgm:prSet presAssocID="{401E0870-055F-48C2-9467-070180B9D237}" presName="invisiNode" presStyleLbl="node1" presStyleIdx="3" presStyleCnt="5"/>
      <dgm:spPr/>
    </dgm:pt>
    <dgm:pt modelId="{CBDC7B10-EF83-4991-B583-0C8EDF7BDFAB}" type="pres">
      <dgm:prSet presAssocID="{401E0870-055F-48C2-9467-070180B9D237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5C791F7-F9F9-413C-BF7E-1946CF3BFFC5}" type="pres">
      <dgm:prSet presAssocID="{E12EA06B-0BF7-4C48-ADEF-885EF85C9B1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7316EEB-8BB1-478A-B535-AD70C3CE082B}" type="pres">
      <dgm:prSet presAssocID="{A2DE1FB4-7E75-430B-AE5E-5F6A52FEF71F}" presName="compNode" presStyleCnt="0"/>
      <dgm:spPr/>
    </dgm:pt>
    <dgm:pt modelId="{29CBA59C-DE04-47D0-A8EC-5B7D0B1FB351}" type="pres">
      <dgm:prSet presAssocID="{A2DE1FB4-7E75-430B-AE5E-5F6A52FEF71F}" presName="bkgdShape" presStyleLbl="node1" presStyleIdx="4" presStyleCnt="5"/>
      <dgm:spPr/>
      <dgm:t>
        <a:bodyPr/>
        <a:lstStyle/>
        <a:p>
          <a:endParaRPr lang="en-US"/>
        </a:p>
      </dgm:t>
    </dgm:pt>
    <dgm:pt modelId="{4C101C3C-8FE8-4480-B7E5-2FBEA6A721B2}" type="pres">
      <dgm:prSet presAssocID="{A2DE1FB4-7E75-430B-AE5E-5F6A52FEF71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B3712-7A28-4D7D-9CBF-E3CCA7F4C34F}" type="pres">
      <dgm:prSet presAssocID="{A2DE1FB4-7E75-430B-AE5E-5F6A52FEF71F}" presName="invisiNode" presStyleLbl="node1" presStyleIdx="4" presStyleCnt="5"/>
      <dgm:spPr/>
    </dgm:pt>
    <dgm:pt modelId="{37C70D52-D1A8-41CB-8CBF-27F83CEA776D}" type="pres">
      <dgm:prSet presAssocID="{A2DE1FB4-7E75-430B-AE5E-5F6A52FEF71F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72DD0D34-2044-495F-9E30-B6A4D5678C86}" srcId="{DA990869-B345-41AF-A323-ADB2E6834F6A}" destId="{EA504DFF-8694-4FBD-B39D-2115628E5E88}" srcOrd="2" destOrd="0" parTransId="{60460E97-AC42-44D7-B843-9EDD77BDD927}" sibTransId="{242FBA29-4BA1-419F-A31C-C6FA13AC6DFA}"/>
    <dgm:cxn modelId="{0F1B6EDE-7373-4D44-ABCA-B75867D9BA49}" type="presOf" srcId="{EA504DFF-8694-4FBD-B39D-2115628E5E88}" destId="{1A6FDAD6-3C76-450A-8215-8E42156E1351}" srcOrd="1" destOrd="0" presId="urn:microsoft.com/office/officeart/2005/8/layout/hList7#1"/>
    <dgm:cxn modelId="{32746E3A-C83F-4F18-8803-452EC5BC534C}" type="presOf" srcId="{242FBA29-4BA1-419F-A31C-C6FA13AC6DFA}" destId="{1CBF2823-DC1A-4CB7-A603-649D4A610D12}" srcOrd="0" destOrd="0" presId="urn:microsoft.com/office/officeart/2005/8/layout/hList7#1"/>
    <dgm:cxn modelId="{755D6B3F-07A7-4035-9898-EC7642D82299}" type="presOf" srcId="{1A7904E1-BC59-4BA4-AE67-C02E2D611AB3}" destId="{8014DFA4-A20F-4A25-A2F1-515F9C0A9325}" srcOrd="0" destOrd="0" presId="urn:microsoft.com/office/officeart/2005/8/layout/hList7#1"/>
    <dgm:cxn modelId="{93D1F664-49C5-4331-BF71-BCE334AC7002}" srcId="{DA990869-B345-41AF-A323-ADB2E6834F6A}" destId="{A2DE1FB4-7E75-430B-AE5E-5F6A52FEF71F}" srcOrd="4" destOrd="0" parTransId="{19B23B0B-AE00-474F-B69F-2599752EFDB1}" sibTransId="{BD8A6DB9-0480-41BD-B905-CAB9DDE173AC}"/>
    <dgm:cxn modelId="{96F22C88-0B29-46B4-B7EF-F207FA91623A}" type="presOf" srcId="{F91EDEF9-F330-4781-8FB2-B9F2C41D8AFB}" destId="{B5229D36-BFEF-4350-BD99-CFE2FEBC87C8}" srcOrd="0" destOrd="0" presId="urn:microsoft.com/office/officeart/2005/8/layout/hList7#1"/>
    <dgm:cxn modelId="{0A712E25-EC59-45F9-B20C-86041CA324BD}" type="presOf" srcId="{DA990869-B345-41AF-A323-ADB2E6834F6A}" destId="{454494B6-F840-44C2-81FC-92EB23C3A01D}" srcOrd="0" destOrd="0" presId="urn:microsoft.com/office/officeart/2005/8/layout/hList7#1"/>
    <dgm:cxn modelId="{3CE36BD2-50D6-451A-9EC9-661C81332EEC}" type="presOf" srcId="{401E0870-055F-48C2-9467-070180B9D237}" destId="{B8965ABD-B927-4495-A451-A6EE8A454A6E}" srcOrd="1" destOrd="0" presId="urn:microsoft.com/office/officeart/2005/8/layout/hList7#1"/>
    <dgm:cxn modelId="{33910F27-24F0-4B6B-AAB7-72090B4844A7}" type="presOf" srcId="{EA504DFF-8694-4FBD-B39D-2115628E5E88}" destId="{DF35BB5D-6BEF-4EA5-A6D4-28DCCB43C697}" srcOrd="0" destOrd="0" presId="urn:microsoft.com/office/officeart/2005/8/layout/hList7#1"/>
    <dgm:cxn modelId="{9054DDF1-7320-499F-9AF2-F6AF0634DACC}" type="presOf" srcId="{A2DE1FB4-7E75-430B-AE5E-5F6A52FEF71F}" destId="{29CBA59C-DE04-47D0-A8EC-5B7D0B1FB351}" srcOrd="0" destOrd="0" presId="urn:microsoft.com/office/officeart/2005/8/layout/hList7#1"/>
    <dgm:cxn modelId="{5F95CA0E-F569-40C2-9347-9AB73D1F5579}" type="presOf" srcId="{401E0870-055F-48C2-9467-070180B9D237}" destId="{2E3E269D-B4AE-4AF5-805D-654E82C8F4A1}" srcOrd="0" destOrd="0" presId="urn:microsoft.com/office/officeart/2005/8/layout/hList7#1"/>
    <dgm:cxn modelId="{0BBF7AFE-002B-4A49-BC5B-51A7FAC46E6A}" srcId="{DA990869-B345-41AF-A323-ADB2E6834F6A}" destId="{CA0CFE2B-AFC5-4577-B957-0D22A1619468}" srcOrd="1" destOrd="0" parTransId="{29744A27-6F64-4300-850A-A1DA4B13EBE4}" sibTransId="{49E7BECD-15FF-48E7-9891-B9059CB13A06}"/>
    <dgm:cxn modelId="{B6810065-E558-49A7-AD98-8BF36D5C5888}" type="presOf" srcId="{E12EA06B-0BF7-4C48-ADEF-885EF85C9B1B}" destId="{45C791F7-F9F9-413C-BF7E-1946CF3BFFC5}" srcOrd="0" destOrd="0" presId="urn:microsoft.com/office/officeart/2005/8/layout/hList7#1"/>
    <dgm:cxn modelId="{CFE4E550-9E11-4B9A-B70A-B145AE1C475F}" type="presOf" srcId="{A2DE1FB4-7E75-430B-AE5E-5F6A52FEF71F}" destId="{4C101C3C-8FE8-4480-B7E5-2FBEA6A721B2}" srcOrd="1" destOrd="0" presId="urn:microsoft.com/office/officeart/2005/8/layout/hList7#1"/>
    <dgm:cxn modelId="{AF5F3D79-3BAB-47A5-9D63-9130C4E28888}" type="presOf" srcId="{49E7BECD-15FF-48E7-9891-B9059CB13A06}" destId="{353E3232-EA56-4F89-A480-4F1A4F963637}" srcOrd="0" destOrd="0" presId="urn:microsoft.com/office/officeart/2005/8/layout/hList7#1"/>
    <dgm:cxn modelId="{28CA63BC-26DD-47EB-B92C-9E78159BEFA7}" srcId="{DA990869-B345-41AF-A323-ADB2E6834F6A}" destId="{1A7904E1-BC59-4BA4-AE67-C02E2D611AB3}" srcOrd="0" destOrd="0" parTransId="{833BF77D-47D8-4D6F-A434-C4715EC90008}" sibTransId="{F91EDEF9-F330-4781-8FB2-B9F2C41D8AFB}"/>
    <dgm:cxn modelId="{C3E1F1D9-A955-412A-ADC6-53879EB5326F}" type="presOf" srcId="{1A7904E1-BC59-4BA4-AE67-C02E2D611AB3}" destId="{A9A9FF16-7C86-4F76-97E6-A495ED3E2535}" srcOrd="1" destOrd="0" presId="urn:microsoft.com/office/officeart/2005/8/layout/hList7#1"/>
    <dgm:cxn modelId="{3778423C-50E5-46EC-92CC-D271E31468FE}" srcId="{DA990869-B345-41AF-A323-ADB2E6834F6A}" destId="{401E0870-055F-48C2-9467-070180B9D237}" srcOrd="3" destOrd="0" parTransId="{DB35C13D-0DD0-4F34-A807-BECAF2A22549}" sibTransId="{E12EA06B-0BF7-4C48-ADEF-885EF85C9B1B}"/>
    <dgm:cxn modelId="{68A16F83-0EB2-4C59-8C86-B32598911338}" type="presOf" srcId="{CA0CFE2B-AFC5-4577-B957-0D22A1619468}" destId="{A2B0D142-4A41-4AB8-9BCC-90A8C217AB9A}" srcOrd="1" destOrd="0" presId="urn:microsoft.com/office/officeart/2005/8/layout/hList7#1"/>
    <dgm:cxn modelId="{66D64A35-D791-4438-9641-9550C37D5590}" type="presOf" srcId="{CA0CFE2B-AFC5-4577-B957-0D22A1619468}" destId="{548A1AC3-12E0-4925-8A3A-17BFB693DC4A}" srcOrd="0" destOrd="0" presId="urn:microsoft.com/office/officeart/2005/8/layout/hList7#1"/>
    <dgm:cxn modelId="{6CEE6BD1-B14C-4743-B8B7-C314B5D6FF24}" type="presParOf" srcId="{454494B6-F840-44C2-81FC-92EB23C3A01D}" destId="{86606981-D595-483F-8808-B8C99A8974A7}" srcOrd="0" destOrd="0" presId="urn:microsoft.com/office/officeart/2005/8/layout/hList7#1"/>
    <dgm:cxn modelId="{BC9AC097-A425-4B45-BBCE-6B2BF96FDD69}" type="presParOf" srcId="{454494B6-F840-44C2-81FC-92EB23C3A01D}" destId="{2FC6D78B-9A8D-4C5B-B70C-69E14FA90FA1}" srcOrd="1" destOrd="0" presId="urn:microsoft.com/office/officeart/2005/8/layout/hList7#1"/>
    <dgm:cxn modelId="{B5762E99-51E4-43F0-BDED-C61CDC882AFC}" type="presParOf" srcId="{2FC6D78B-9A8D-4C5B-B70C-69E14FA90FA1}" destId="{7C056E1A-9945-4B2C-AD08-2F3ECC65A2FB}" srcOrd="0" destOrd="0" presId="urn:microsoft.com/office/officeart/2005/8/layout/hList7#1"/>
    <dgm:cxn modelId="{6C5043E1-4CF5-4C07-98C9-CA4B29B02D11}" type="presParOf" srcId="{7C056E1A-9945-4B2C-AD08-2F3ECC65A2FB}" destId="{8014DFA4-A20F-4A25-A2F1-515F9C0A9325}" srcOrd="0" destOrd="0" presId="urn:microsoft.com/office/officeart/2005/8/layout/hList7#1"/>
    <dgm:cxn modelId="{26F5C98D-4368-4C74-A573-1F2F36296119}" type="presParOf" srcId="{7C056E1A-9945-4B2C-AD08-2F3ECC65A2FB}" destId="{A9A9FF16-7C86-4F76-97E6-A495ED3E2535}" srcOrd="1" destOrd="0" presId="urn:microsoft.com/office/officeart/2005/8/layout/hList7#1"/>
    <dgm:cxn modelId="{B21BE1F9-BF2F-43FB-A797-447E28C536F1}" type="presParOf" srcId="{7C056E1A-9945-4B2C-AD08-2F3ECC65A2FB}" destId="{610D61EE-9FFF-4152-95A5-88A762E5056D}" srcOrd="2" destOrd="0" presId="urn:microsoft.com/office/officeart/2005/8/layout/hList7#1"/>
    <dgm:cxn modelId="{595A4EF0-A2F6-4A3F-8963-F102827AA98F}" type="presParOf" srcId="{7C056E1A-9945-4B2C-AD08-2F3ECC65A2FB}" destId="{AA040CDC-AA5C-4FFF-9B92-1F7486897F10}" srcOrd="3" destOrd="0" presId="urn:microsoft.com/office/officeart/2005/8/layout/hList7#1"/>
    <dgm:cxn modelId="{A1DF08BC-2B2D-472F-8C77-A4430A05D5EA}" type="presParOf" srcId="{2FC6D78B-9A8D-4C5B-B70C-69E14FA90FA1}" destId="{B5229D36-BFEF-4350-BD99-CFE2FEBC87C8}" srcOrd="1" destOrd="0" presId="urn:microsoft.com/office/officeart/2005/8/layout/hList7#1"/>
    <dgm:cxn modelId="{1BE15151-F104-43EB-99C0-E48AF7B925AA}" type="presParOf" srcId="{2FC6D78B-9A8D-4C5B-B70C-69E14FA90FA1}" destId="{B157914B-E411-4C68-9841-1BA1F759934E}" srcOrd="2" destOrd="0" presId="urn:microsoft.com/office/officeart/2005/8/layout/hList7#1"/>
    <dgm:cxn modelId="{67C1FC54-DA2F-43EC-8B9C-49C4CE04F166}" type="presParOf" srcId="{B157914B-E411-4C68-9841-1BA1F759934E}" destId="{548A1AC3-12E0-4925-8A3A-17BFB693DC4A}" srcOrd="0" destOrd="0" presId="urn:microsoft.com/office/officeart/2005/8/layout/hList7#1"/>
    <dgm:cxn modelId="{A0F7AECE-CDEE-4C73-A586-18DC49AA007E}" type="presParOf" srcId="{B157914B-E411-4C68-9841-1BA1F759934E}" destId="{A2B0D142-4A41-4AB8-9BCC-90A8C217AB9A}" srcOrd="1" destOrd="0" presId="urn:microsoft.com/office/officeart/2005/8/layout/hList7#1"/>
    <dgm:cxn modelId="{E9CDCFE9-47A2-4646-9024-D30C9A84A8CD}" type="presParOf" srcId="{B157914B-E411-4C68-9841-1BA1F759934E}" destId="{FBD5C31A-3B1F-460F-B6DD-2F8983749609}" srcOrd="2" destOrd="0" presId="urn:microsoft.com/office/officeart/2005/8/layout/hList7#1"/>
    <dgm:cxn modelId="{480A8271-F333-451E-9B52-9CA02110D41D}" type="presParOf" srcId="{B157914B-E411-4C68-9841-1BA1F759934E}" destId="{9015CE64-64EA-40C6-BEE1-87A38C005D7D}" srcOrd="3" destOrd="0" presId="urn:microsoft.com/office/officeart/2005/8/layout/hList7#1"/>
    <dgm:cxn modelId="{723B6B6F-067A-4FC8-BE24-C0EF0029E86D}" type="presParOf" srcId="{2FC6D78B-9A8D-4C5B-B70C-69E14FA90FA1}" destId="{353E3232-EA56-4F89-A480-4F1A4F963637}" srcOrd="3" destOrd="0" presId="urn:microsoft.com/office/officeart/2005/8/layout/hList7#1"/>
    <dgm:cxn modelId="{4AF4EA5E-7899-4CA5-A8DB-7E9DEF5D3DAB}" type="presParOf" srcId="{2FC6D78B-9A8D-4C5B-B70C-69E14FA90FA1}" destId="{1BA93EDD-5FBC-4EE9-8939-71B97FA1FDF8}" srcOrd="4" destOrd="0" presId="urn:microsoft.com/office/officeart/2005/8/layout/hList7#1"/>
    <dgm:cxn modelId="{93BD427D-ED12-4350-AF8C-5FAEC2F05078}" type="presParOf" srcId="{1BA93EDD-5FBC-4EE9-8939-71B97FA1FDF8}" destId="{DF35BB5D-6BEF-4EA5-A6D4-28DCCB43C697}" srcOrd="0" destOrd="0" presId="urn:microsoft.com/office/officeart/2005/8/layout/hList7#1"/>
    <dgm:cxn modelId="{1350353C-6A2E-468D-BCC2-BB4793285C31}" type="presParOf" srcId="{1BA93EDD-5FBC-4EE9-8939-71B97FA1FDF8}" destId="{1A6FDAD6-3C76-450A-8215-8E42156E1351}" srcOrd="1" destOrd="0" presId="urn:microsoft.com/office/officeart/2005/8/layout/hList7#1"/>
    <dgm:cxn modelId="{B23735C3-E9AF-4F5D-9500-4DAE1BA5EA9A}" type="presParOf" srcId="{1BA93EDD-5FBC-4EE9-8939-71B97FA1FDF8}" destId="{817586B4-B80C-4D65-8F8B-B335DAE480EF}" srcOrd="2" destOrd="0" presId="urn:microsoft.com/office/officeart/2005/8/layout/hList7#1"/>
    <dgm:cxn modelId="{1AC0B1E5-6C1E-44D3-A19A-DBE3AB577A26}" type="presParOf" srcId="{1BA93EDD-5FBC-4EE9-8939-71B97FA1FDF8}" destId="{7E6C2F63-3CAA-49DE-95C2-A813B75C623A}" srcOrd="3" destOrd="0" presId="urn:microsoft.com/office/officeart/2005/8/layout/hList7#1"/>
    <dgm:cxn modelId="{54D82060-A6C2-46A2-A21D-E811B1A78C0F}" type="presParOf" srcId="{2FC6D78B-9A8D-4C5B-B70C-69E14FA90FA1}" destId="{1CBF2823-DC1A-4CB7-A603-649D4A610D12}" srcOrd="5" destOrd="0" presId="urn:microsoft.com/office/officeart/2005/8/layout/hList7#1"/>
    <dgm:cxn modelId="{335E4539-EC82-4AE9-BA76-A0E797DD4BC8}" type="presParOf" srcId="{2FC6D78B-9A8D-4C5B-B70C-69E14FA90FA1}" destId="{3CDD425A-3DD8-4263-BF55-04C54AA3F676}" srcOrd="6" destOrd="0" presId="urn:microsoft.com/office/officeart/2005/8/layout/hList7#1"/>
    <dgm:cxn modelId="{B05550E0-2896-4105-873F-7B144FFE4B93}" type="presParOf" srcId="{3CDD425A-3DD8-4263-BF55-04C54AA3F676}" destId="{2E3E269D-B4AE-4AF5-805D-654E82C8F4A1}" srcOrd="0" destOrd="0" presId="urn:microsoft.com/office/officeart/2005/8/layout/hList7#1"/>
    <dgm:cxn modelId="{DCD4762A-08BC-4FAF-95D9-4A12A07A174F}" type="presParOf" srcId="{3CDD425A-3DD8-4263-BF55-04C54AA3F676}" destId="{B8965ABD-B927-4495-A451-A6EE8A454A6E}" srcOrd="1" destOrd="0" presId="urn:microsoft.com/office/officeart/2005/8/layout/hList7#1"/>
    <dgm:cxn modelId="{DD91F1AC-3B58-4C0F-8FC7-2B84A0D081C5}" type="presParOf" srcId="{3CDD425A-3DD8-4263-BF55-04C54AA3F676}" destId="{7673500F-71FB-4D6E-BB07-9BCCD5C22B39}" srcOrd="2" destOrd="0" presId="urn:microsoft.com/office/officeart/2005/8/layout/hList7#1"/>
    <dgm:cxn modelId="{BD3C26B5-41AF-4937-B4FA-2572E1B28CFB}" type="presParOf" srcId="{3CDD425A-3DD8-4263-BF55-04C54AA3F676}" destId="{CBDC7B10-EF83-4991-B583-0C8EDF7BDFAB}" srcOrd="3" destOrd="0" presId="urn:microsoft.com/office/officeart/2005/8/layout/hList7#1"/>
    <dgm:cxn modelId="{635DE4C2-53DF-4DF5-8F39-5E86840152CB}" type="presParOf" srcId="{2FC6D78B-9A8D-4C5B-B70C-69E14FA90FA1}" destId="{45C791F7-F9F9-413C-BF7E-1946CF3BFFC5}" srcOrd="7" destOrd="0" presId="urn:microsoft.com/office/officeart/2005/8/layout/hList7#1"/>
    <dgm:cxn modelId="{1F22A3C5-7DC5-4BE9-8C99-1352EEE0B95D}" type="presParOf" srcId="{2FC6D78B-9A8D-4C5B-B70C-69E14FA90FA1}" destId="{D7316EEB-8BB1-478A-B535-AD70C3CE082B}" srcOrd="8" destOrd="0" presId="urn:microsoft.com/office/officeart/2005/8/layout/hList7#1"/>
    <dgm:cxn modelId="{0A053AD6-756B-45CB-A62C-C1BB5C1A3739}" type="presParOf" srcId="{D7316EEB-8BB1-478A-B535-AD70C3CE082B}" destId="{29CBA59C-DE04-47D0-A8EC-5B7D0B1FB351}" srcOrd="0" destOrd="0" presId="urn:microsoft.com/office/officeart/2005/8/layout/hList7#1"/>
    <dgm:cxn modelId="{A5F13598-3BF3-4B3E-9C92-96CE89386E8E}" type="presParOf" srcId="{D7316EEB-8BB1-478A-B535-AD70C3CE082B}" destId="{4C101C3C-8FE8-4480-B7E5-2FBEA6A721B2}" srcOrd="1" destOrd="0" presId="urn:microsoft.com/office/officeart/2005/8/layout/hList7#1"/>
    <dgm:cxn modelId="{D3C622D6-1567-46CC-BF91-F16B51FEB0DB}" type="presParOf" srcId="{D7316EEB-8BB1-478A-B535-AD70C3CE082B}" destId="{515B3712-7A28-4D7D-9CBF-E3CCA7F4C34F}" srcOrd="2" destOrd="0" presId="urn:microsoft.com/office/officeart/2005/8/layout/hList7#1"/>
    <dgm:cxn modelId="{9C7A4A44-0F9C-47D1-8250-2A3856BF900C}" type="presParOf" srcId="{D7316EEB-8BB1-478A-B535-AD70C3CE082B}" destId="{37C70D52-D1A8-41CB-8CBF-27F83CEA776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45FB3-238B-4184-AA36-04A5DCF0617F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A4F52B-1784-4B0A-985E-D19BC31A3167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Mentoring</a:t>
          </a:r>
          <a:endParaRPr lang="en-US" dirty="0">
            <a:latin typeface="Bell MT" panose="02020503060305020303" pitchFamily="18" charset="0"/>
          </a:endParaRPr>
        </a:p>
      </dgm:t>
    </dgm:pt>
    <dgm:pt modelId="{B1DE7E61-515E-4353-B3C8-CDDE577CB3F9}" type="parTrans" cxnId="{C047B8D2-3471-4F83-BA47-ABED6E19A019}">
      <dgm:prSet/>
      <dgm:spPr/>
      <dgm:t>
        <a:bodyPr/>
        <a:lstStyle/>
        <a:p>
          <a:endParaRPr lang="en-US"/>
        </a:p>
      </dgm:t>
    </dgm:pt>
    <dgm:pt modelId="{9FCBBAC7-80B7-4BA9-8318-1125FF7C1E07}" type="sibTrans" cxnId="{C047B8D2-3471-4F83-BA47-ABED6E19A019}">
      <dgm:prSet/>
      <dgm:spPr/>
      <dgm:t>
        <a:bodyPr/>
        <a:lstStyle/>
        <a:p>
          <a:endParaRPr lang="en-US"/>
        </a:p>
      </dgm:t>
    </dgm:pt>
    <dgm:pt modelId="{E9A8F80A-A8C5-4EAB-B91E-A081734062CB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Courses/ Clerkships/ residencies/ CME Programs</a:t>
          </a:r>
          <a:endParaRPr lang="en-US" dirty="0">
            <a:latin typeface="Bell MT" panose="02020503060305020303" pitchFamily="18" charset="0"/>
          </a:endParaRPr>
        </a:p>
      </dgm:t>
    </dgm:pt>
    <dgm:pt modelId="{868623FD-FB8A-4FE1-8CA5-F7A4D340C446}" type="parTrans" cxnId="{BA1650F5-9C5B-44C2-9BA1-EFCAE4B295C7}">
      <dgm:prSet/>
      <dgm:spPr/>
      <dgm:t>
        <a:bodyPr/>
        <a:lstStyle/>
        <a:p>
          <a:endParaRPr lang="en-US"/>
        </a:p>
      </dgm:t>
    </dgm:pt>
    <dgm:pt modelId="{FEBC9295-A640-4808-9391-D63FEBF3F506}" type="sibTrans" cxnId="{BA1650F5-9C5B-44C2-9BA1-EFCAE4B295C7}">
      <dgm:prSet/>
      <dgm:spPr/>
      <dgm:t>
        <a:bodyPr/>
        <a:lstStyle/>
        <a:p>
          <a:endParaRPr lang="en-US"/>
        </a:p>
      </dgm:t>
    </dgm:pt>
    <dgm:pt modelId="{6680EC37-F514-45BB-A59C-4BC01EACD608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Instruction</a:t>
          </a:r>
          <a:endParaRPr lang="en-US" dirty="0">
            <a:latin typeface="Bell MT" panose="02020503060305020303" pitchFamily="18" charset="0"/>
          </a:endParaRPr>
        </a:p>
      </dgm:t>
    </dgm:pt>
    <dgm:pt modelId="{CA114A65-E358-4E95-BD24-8BBFB17B605B}" type="parTrans" cxnId="{D46B45BE-55A7-4A0B-AE5E-6402D377B4EB}">
      <dgm:prSet/>
      <dgm:spPr/>
      <dgm:t>
        <a:bodyPr/>
        <a:lstStyle/>
        <a:p>
          <a:endParaRPr lang="en-US"/>
        </a:p>
      </dgm:t>
    </dgm:pt>
    <dgm:pt modelId="{71F091B2-17D5-4FA7-B709-BBF8907D2CFA}" type="sibTrans" cxnId="{D46B45BE-55A7-4A0B-AE5E-6402D377B4EB}">
      <dgm:prSet/>
      <dgm:spPr/>
      <dgm:t>
        <a:bodyPr/>
        <a:lstStyle/>
        <a:p>
          <a:endParaRPr lang="en-US"/>
        </a:p>
      </dgm:t>
    </dgm:pt>
    <dgm:pt modelId="{7564B949-5DDD-48C3-A4A3-8405451AD0DA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Awards</a:t>
          </a:r>
          <a:endParaRPr lang="en-US" dirty="0">
            <a:latin typeface="Bell MT" panose="02020503060305020303" pitchFamily="18" charset="0"/>
          </a:endParaRPr>
        </a:p>
      </dgm:t>
    </dgm:pt>
    <dgm:pt modelId="{7CDBFAAE-EF3D-4370-B6A3-3F8656AF3D2D}" type="parTrans" cxnId="{18816A6A-F5FB-4788-805D-D1EA9B59AD49}">
      <dgm:prSet/>
      <dgm:spPr/>
      <dgm:t>
        <a:bodyPr/>
        <a:lstStyle/>
        <a:p>
          <a:endParaRPr lang="en-US"/>
        </a:p>
      </dgm:t>
    </dgm:pt>
    <dgm:pt modelId="{8FFDEB92-2B80-47C3-B710-2E0358149ADD}" type="sibTrans" cxnId="{18816A6A-F5FB-4788-805D-D1EA9B59AD49}">
      <dgm:prSet/>
      <dgm:spPr/>
      <dgm:t>
        <a:bodyPr/>
        <a:lstStyle/>
        <a:p>
          <a:endParaRPr lang="en-US"/>
        </a:p>
      </dgm:t>
    </dgm:pt>
    <dgm:pt modelId="{8F31E71E-793D-4FFA-9739-1D87753DDBBE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Development/ Directorship</a:t>
          </a:r>
          <a:endParaRPr lang="en-US" dirty="0">
            <a:latin typeface="Bell MT" panose="02020503060305020303" pitchFamily="18" charset="0"/>
          </a:endParaRPr>
        </a:p>
      </dgm:t>
    </dgm:pt>
    <dgm:pt modelId="{9B5824BE-F01D-418E-8B32-B950CF0C9304}" type="parTrans" cxnId="{7E930C5B-E6B8-44F5-A2A7-EE627B110C20}">
      <dgm:prSet/>
      <dgm:spPr/>
      <dgm:t>
        <a:bodyPr/>
        <a:lstStyle/>
        <a:p>
          <a:endParaRPr lang="en-US"/>
        </a:p>
      </dgm:t>
    </dgm:pt>
    <dgm:pt modelId="{A9803C4F-3436-4752-851A-1EAEB4BCFA76}" type="sibTrans" cxnId="{7E930C5B-E6B8-44F5-A2A7-EE627B110C20}">
      <dgm:prSet/>
      <dgm:spPr/>
      <dgm:t>
        <a:bodyPr/>
        <a:lstStyle/>
        <a:p>
          <a:endParaRPr lang="en-US"/>
        </a:p>
      </dgm:t>
    </dgm:pt>
    <dgm:pt modelId="{C86030A8-5BCC-48A2-8CD1-9C908FF784D6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Scholarly Work</a:t>
          </a:r>
          <a:endParaRPr lang="en-US" dirty="0">
            <a:latin typeface="Bell MT" panose="02020503060305020303" pitchFamily="18" charset="0"/>
          </a:endParaRPr>
        </a:p>
      </dgm:t>
    </dgm:pt>
    <dgm:pt modelId="{EDECCD78-3BB9-4554-85CB-DE293196B9DA}" type="parTrans" cxnId="{57B90EB7-4B3C-4867-BB43-C610CE7262C1}">
      <dgm:prSet/>
      <dgm:spPr/>
      <dgm:t>
        <a:bodyPr/>
        <a:lstStyle/>
        <a:p>
          <a:endParaRPr lang="en-US"/>
        </a:p>
      </dgm:t>
    </dgm:pt>
    <dgm:pt modelId="{AED1FF9C-19A3-454D-A15A-57FF3C0FA86A}" type="sibTrans" cxnId="{57B90EB7-4B3C-4867-BB43-C610CE7262C1}">
      <dgm:prSet/>
      <dgm:spPr/>
      <dgm:t>
        <a:bodyPr/>
        <a:lstStyle/>
        <a:p>
          <a:endParaRPr lang="en-US"/>
        </a:p>
      </dgm:t>
    </dgm:pt>
    <dgm:pt modelId="{87BE2ABB-D8DB-4BB5-92B1-8B21329AC710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Educational Materials/ Online resources </a:t>
          </a:r>
          <a:endParaRPr lang="en-US" dirty="0">
            <a:latin typeface="Bell MT" panose="02020503060305020303" pitchFamily="18" charset="0"/>
          </a:endParaRPr>
        </a:p>
      </dgm:t>
    </dgm:pt>
    <dgm:pt modelId="{EEF1F4C6-3BEE-4531-8909-7E1B4C5C83DA}" type="parTrans" cxnId="{86165D37-682D-4ADB-BDB2-82435CC37172}">
      <dgm:prSet/>
      <dgm:spPr/>
      <dgm:t>
        <a:bodyPr/>
        <a:lstStyle/>
        <a:p>
          <a:endParaRPr lang="en-US"/>
        </a:p>
      </dgm:t>
    </dgm:pt>
    <dgm:pt modelId="{DE9FFCB2-8A75-4106-A83E-442BDB8F5C5F}" type="sibTrans" cxnId="{86165D37-682D-4ADB-BDB2-82435CC37172}">
      <dgm:prSet/>
      <dgm:spPr/>
      <dgm:t>
        <a:bodyPr/>
        <a:lstStyle/>
        <a:p>
          <a:endParaRPr lang="en-US"/>
        </a:p>
      </dgm:t>
    </dgm:pt>
    <dgm:pt modelId="{260E5597-5AB0-4F89-906C-C4BC02589E94}">
      <dgm:prSet/>
      <dgm:spPr/>
      <dgm:t>
        <a:bodyPr/>
        <a:lstStyle/>
        <a:p>
          <a:r>
            <a:rPr lang="en-US" dirty="0" err="1" smtClean="0">
              <a:latin typeface="Bell MT" panose="02020503060305020303" pitchFamily="18" charset="0"/>
            </a:rPr>
            <a:t>Interprofessional</a:t>
          </a:r>
          <a:r>
            <a:rPr lang="en-US" dirty="0" smtClean="0">
              <a:latin typeface="Bell MT" panose="02020503060305020303" pitchFamily="18" charset="0"/>
            </a:rPr>
            <a:t> Education</a:t>
          </a:r>
          <a:endParaRPr lang="en-US" dirty="0">
            <a:latin typeface="Bell MT" panose="02020503060305020303" pitchFamily="18" charset="0"/>
          </a:endParaRPr>
        </a:p>
      </dgm:t>
    </dgm:pt>
    <dgm:pt modelId="{86DFA476-3488-4324-B456-2741CDCCF544}" type="parTrans" cxnId="{82F9C76A-2648-4644-8492-EDBF8478F750}">
      <dgm:prSet/>
      <dgm:spPr/>
      <dgm:t>
        <a:bodyPr/>
        <a:lstStyle/>
        <a:p>
          <a:endParaRPr lang="en-US"/>
        </a:p>
      </dgm:t>
    </dgm:pt>
    <dgm:pt modelId="{38A92DFC-37A1-4234-B971-58D362103B21}" type="sibTrans" cxnId="{82F9C76A-2648-4644-8492-EDBF8478F750}">
      <dgm:prSet/>
      <dgm:spPr/>
      <dgm:t>
        <a:bodyPr/>
        <a:lstStyle/>
        <a:p>
          <a:endParaRPr lang="en-US"/>
        </a:p>
      </dgm:t>
    </dgm:pt>
    <dgm:pt modelId="{73B2125B-2EEB-4A4B-9EE4-904C295F79FB}" type="pres">
      <dgm:prSet presAssocID="{A0945FB3-238B-4184-AA36-04A5DCF061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3BC0C7-D548-4A5B-AFE0-17542CC8602B}" type="pres">
      <dgm:prSet presAssocID="{2BA4F52B-1784-4B0A-985E-D19BC31A316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07BD9-8A8A-489D-B584-DE3CD3FB9EC4}" type="pres">
      <dgm:prSet presAssocID="{9FCBBAC7-80B7-4BA9-8318-1125FF7C1E07}" presName="sibTrans" presStyleCnt="0"/>
      <dgm:spPr/>
    </dgm:pt>
    <dgm:pt modelId="{115710B9-AB3F-4D63-898F-0560307A2DB8}" type="pres">
      <dgm:prSet presAssocID="{E9A8F80A-A8C5-4EAB-B91E-A081734062C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23498-F698-482A-8103-D2271C3FFFA9}" type="pres">
      <dgm:prSet presAssocID="{FEBC9295-A640-4808-9391-D63FEBF3F506}" presName="sibTrans" presStyleCnt="0"/>
      <dgm:spPr/>
    </dgm:pt>
    <dgm:pt modelId="{0FDAACB3-A7FD-44CD-A838-581C731B4716}" type="pres">
      <dgm:prSet presAssocID="{260E5597-5AB0-4F89-906C-C4BC02589E9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0E0F4-2D5C-4246-9205-72E286BB38BD}" type="pres">
      <dgm:prSet presAssocID="{38A92DFC-37A1-4234-B971-58D362103B21}" presName="sibTrans" presStyleCnt="0"/>
      <dgm:spPr/>
    </dgm:pt>
    <dgm:pt modelId="{56652CA0-C8CD-4346-9EBF-A2D659D3B003}" type="pres">
      <dgm:prSet presAssocID="{87BE2ABB-D8DB-4BB5-92B1-8B21329AC71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4DA62-CA1E-4ED2-91C9-614AD4CDB672}" type="pres">
      <dgm:prSet presAssocID="{DE9FFCB2-8A75-4106-A83E-442BDB8F5C5F}" presName="sibTrans" presStyleCnt="0"/>
      <dgm:spPr/>
    </dgm:pt>
    <dgm:pt modelId="{34BEDB0A-8D35-43D5-A320-45FAF527BF66}" type="pres">
      <dgm:prSet presAssocID="{6680EC37-F514-45BB-A59C-4BC01EACD60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0D3B6-A995-41E5-AA6D-AD7EB9A0375C}" type="pres">
      <dgm:prSet presAssocID="{71F091B2-17D5-4FA7-B709-BBF8907D2CFA}" presName="sibTrans" presStyleCnt="0"/>
      <dgm:spPr/>
    </dgm:pt>
    <dgm:pt modelId="{C356A689-7875-4D8A-B8A3-D8CBA33CAB50}" type="pres">
      <dgm:prSet presAssocID="{7564B949-5DDD-48C3-A4A3-8405451AD0D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5A522-65D0-4FFE-97F3-0E2C02C5EC44}" type="pres">
      <dgm:prSet presAssocID="{8FFDEB92-2B80-47C3-B710-2E0358149ADD}" presName="sibTrans" presStyleCnt="0"/>
      <dgm:spPr/>
    </dgm:pt>
    <dgm:pt modelId="{4BAB91AE-2DDC-472B-B70C-7EBCD8147804}" type="pres">
      <dgm:prSet presAssocID="{8F31E71E-793D-4FFA-9739-1D87753DDBB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A7059-ADD5-4318-8EE1-77E52E1EEB74}" type="pres">
      <dgm:prSet presAssocID="{A9803C4F-3436-4752-851A-1EAEB4BCFA76}" presName="sibTrans" presStyleCnt="0"/>
      <dgm:spPr/>
    </dgm:pt>
    <dgm:pt modelId="{4EA9B43B-FC2E-4BDB-AFB7-E517426E80A4}" type="pres">
      <dgm:prSet presAssocID="{C86030A8-5BCC-48A2-8CD1-9C908FF784D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816A6A-F5FB-4788-805D-D1EA9B59AD49}" srcId="{A0945FB3-238B-4184-AA36-04A5DCF0617F}" destId="{7564B949-5DDD-48C3-A4A3-8405451AD0DA}" srcOrd="5" destOrd="0" parTransId="{7CDBFAAE-EF3D-4370-B6A3-3F8656AF3D2D}" sibTransId="{8FFDEB92-2B80-47C3-B710-2E0358149ADD}"/>
    <dgm:cxn modelId="{86165D37-682D-4ADB-BDB2-82435CC37172}" srcId="{A0945FB3-238B-4184-AA36-04A5DCF0617F}" destId="{87BE2ABB-D8DB-4BB5-92B1-8B21329AC710}" srcOrd="3" destOrd="0" parTransId="{EEF1F4C6-3BEE-4531-8909-7E1B4C5C83DA}" sibTransId="{DE9FFCB2-8A75-4106-A83E-442BDB8F5C5F}"/>
    <dgm:cxn modelId="{82F9C76A-2648-4644-8492-EDBF8478F750}" srcId="{A0945FB3-238B-4184-AA36-04A5DCF0617F}" destId="{260E5597-5AB0-4F89-906C-C4BC02589E94}" srcOrd="2" destOrd="0" parTransId="{86DFA476-3488-4324-B456-2741CDCCF544}" sibTransId="{38A92DFC-37A1-4234-B971-58D362103B21}"/>
    <dgm:cxn modelId="{C047B8D2-3471-4F83-BA47-ABED6E19A019}" srcId="{A0945FB3-238B-4184-AA36-04A5DCF0617F}" destId="{2BA4F52B-1784-4B0A-985E-D19BC31A3167}" srcOrd="0" destOrd="0" parTransId="{B1DE7E61-515E-4353-B3C8-CDDE577CB3F9}" sibTransId="{9FCBBAC7-80B7-4BA9-8318-1125FF7C1E07}"/>
    <dgm:cxn modelId="{FC3F2CBA-DBC5-45C2-9289-50E1D3F2F961}" type="presOf" srcId="{A0945FB3-238B-4184-AA36-04A5DCF0617F}" destId="{73B2125B-2EEB-4A4B-9EE4-904C295F79FB}" srcOrd="0" destOrd="0" presId="urn:microsoft.com/office/officeart/2005/8/layout/default#1"/>
    <dgm:cxn modelId="{48F9AC41-34DA-4257-A4F8-BED120194591}" type="presOf" srcId="{C86030A8-5BCC-48A2-8CD1-9C908FF784D6}" destId="{4EA9B43B-FC2E-4BDB-AFB7-E517426E80A4}" srcOrd="0" destOrd="0" presId="urn:microsoft.com/office/officeart/2005/8/layout/default#1"/>
    <dgm:cxn modelId="{BA1650F5-9C5B-44C2-9BA1-EFCAE4B295C7}" srcId="{A0945FB3-238B-4184-AA36-04A5DCF0617F}" destId="{E9A8F80A-A8C5-4EAB-B91E-A081734062CB}" srcOrd="1" destOrd="0" parTransId="{868623FD-FB8A-4FE1-8CA5-F7A4D340C446}" sibTransId="{FEBC9295-A640-4808-9391-D63FEBF3F506}"/>
    <dgm:cxn modelId="{09CDB9C8-6D2D-49DE-AAC9-62EB608D412A}" type="presOf" srcId="{7564B949-5DDD-48C3-A4A3-8405451AD0DA}" destId="{C356A689-7875-4D8A-B8A3-D8CBA33CAB50}" srcOrd="0" destOrd="0" presId="urn:microsoft.com/office/officeart/2005/8/layout/default#1"/>
    <dgm:cxn modelId="{D814D855-0F83-4140-A650-7421AA7DEF8F}" type="presOf" srcId="{8F31E71E-793D-4FFA-9739-1D87753DDBBE}" destId="{4BAB91AE-2DDC-472B-B70C-7EBCD8147804}" srcOrd="0" destOrd="0" presId="urn:microsoft.com/office/officeart/2005/8/layout/default#1"/>
    <dgm:cxn modelId="{3469DFFD-A496-4F28-82EC-7F0FD6823621}" type="presOf" srcId="{E9A8F80A-A8C5-4EAB-B91E-A081734062CB}" destId="{115710B9-AB3F-4D63-898F-0560307A2DB8}" srcOrd="0" destOrd="0" presId="urn:microsoft.com/office/officeart/2005/8/layout/default#1"/>
    <dgm:cxn modelId="{57B90EB7-4B3C-4867-BB43-C610CE7262C1}" srcId="{A0945FB3-238B-4184-AA36-04A5DCF0617F}" destId="{C86030A8-5BCC-48A2-8CD1-9C908FF784D6}" srcOrd="7" destOrd="0" parTransId="{EDECCD78-3BB9-4554-85CB-DE293196B9DA}" sibTransId="{AED1FF9C-19A3-454D-A15A-57FF3C0FA86A}"/>
    <dgm:cxn modelId="{6DA87C5A-2130-4A2B-A518-410F1F8AEE69}" type="presOf" srcId="{87BE2ABB-D8DB-4BB5-92B1-8B21329AC710}" destId="{56652CA0-C8CD-4346-9EBF-A2D659D3B003}" srcOrd="0" destOrd="0" presId="urn:microsoft.com/office/officeart/2005/8/layout/default#1"/>
    <dgm:cxn modelId="{D46B45BE-55A7-4A0B-AE5E-6402D377B4EB}" srcId="{A0945FB3-238B-4184-AA36-04A5DCF0617F}" destId="{6680EC37-F514-45BB-A59C-4BC01EACD608}" srcOrd="4" destOrd="0" parTransId="{CA114A65-E358-4E95-BD24-8BBFB17B605B}" sibTransId="{71F091B2-17D5-4FA7-B709-BBF8907D2CFA}"/>
    <dgm:cxn modelId="{1F3434B1-D63B-4AB3-B8E0-D906732DADD0}" type="presOf" srcId="{260E5597-5AB0-4F89-906C-C4BC02589E94}" destId="{0FDAACB3-A7FD-44CD-A838-581C731B4716}" srcOrd="0" destOrd="0" presId="urn:microsoft.com/office/officeart/2005/8/layout/default#1"/>
    <dgm:cxn modelId="{7E930C5B-E6B8-44F5-A2A7-EE627B110C20}" srcId="{A0945FB3-238B-4184-AA36-04A5DCF0617F}" destId="{8F31E71E-793D-4FFA-9739-1D87753DDBBE}" srcOrd="6" destOrd="0" parTransId="{9B5824BE-F01D-418E-8B32-B950CF0C9304}" sibTransId="{A9803C4F-3436-4752-851A-1EAEB4BCFA76}"/>
    <dgm:cxn modelId="{9C56D31B-2EC0-499C-8F57-40E37F306BD7}" type="presOf" srcId="{6680EC37-F514-45BB-A59C-4BC01EACD608}" destId="{34BEDB0A-8D35-43D5-A320-45FAF527BF66}" srcOrd="0" destOrd="0" presId="urn:microsoft.com/office/officeart/2005/8/layout/default#1"/>
    <dgm:cxn modelId="{9B2BF707-6D2A-4015-AA96-B37E6EF7B534}" type="presOf" srcId="{2BA4F52B-1784-4B0A-985E-D19BC31A3167}" destId="{963BC0C7-D548-4A5B-AFE0-17542CC8602B}" srcOrd="0" destOrd="0" presId="urn:microsoft.com/office/officeart/2005/8/layout/default#1"/>
    <dgm:cxn modelId="{C0A99E29-F163-4C95-A7A6-FA9584362A13}" type="presParOf" srcId="{73B2125B-2EEB-4A4B-9EE4-904C295F79FB}" destId="{963BC0C7-D548-4A5B-AFE0-17542CC8602B}" srcOrd="0" destOrd="0" presId="urn:microsoft.com/office/officeart/2005/8/layout/default#1"/>
    <dgm:cxn modelId="{60C8B0C1-AB54-4F1D-8FCA-45D6E7B2D9ED}" type="presParOf" srcId="{73B2125B-2EEB-4A4B-9EE4-904C295F79FB}" destId="{B0607BD9-8A8A-489D-B584-DE3CD3FB9EC4}" srcOrd="1" destOrd="0" presId="urn:microsoft.com/office/officeart/2005/8/layout/default#1"/>
    <dgm:cxn modelId="{56E8B816-8EB9-468C-B69C-CC1E89467A2A}" type="presParOf" srcId="{73B2125B-2EEB-4A4B-9EE4-904C295F79FB}" destId="{115710B9-AB3F-4D63-898F-0560307A2DB8}" srcOrd="2" destOrd="0" presId="urn:microsoft.com/office/officeart/2005/8/layout/default#1"/>
    <dgm:cxn modelId="{2798E538-26E8-49E7-B617-1DEB2414FAB1}" type="presParOf" srcId="{73B2125B-2EEB-4A4B-9EE4-904C295F79FB}" destId="{D8023498-F698-482A-8103-D2271C3FFFA9}" srcOrd="3" destOrd="0" presId="urn:microsoft.com/office/officeart/2005/8/layout/default#1"/>
    <dgm:cxn modelId="{08E44AA6-F942-44D2-B6A5-4C10A907CEDC}" type="presParOf" srcId="{73B2125B-2EEB-4A4B-9EE4-904C295F79FB}" destId="{0FDAACB3-A7FD-44CD-A838-581C731B4716}" srcOrd="4" destOrd="0" presId="urn:microsoft.com/office/officeart/2005/8/layout/default#1"/>
    <dgm:cxn modelId="{41BD1F1F-2360-4945-A07A-E1F56C6609BF}" type="presParOf" srcId="{73B2125B-2EEB-4A4B-9EE4-904C295F79FB}" destId="{D040E0F4-2D5C-4246-9205-72E286BB38BD}" srcOrd="5" destOrd="0" presId="urn:microsoft.com/office/officeart/2005/8/layout/default#1"/>
    <dgm:cxn modelId="{BBAF86F8-C413-49C8-80F0-221740F1689F}" type="presParOf" srcId="{73B2125B-2EEB-4A4B-9EE4-904C295F79FB}" destId="{56652CA0-C8CD-4346-9EBF-A2D659D3B003}" srcOrd="6" destOrd="0" presId="urn:microsoft.com/office/officeart/2005/8/layout/default#1"/>
    <dgm:cxn modelId="{0FB75344-3263-4CB5-8189-438F4AA6FCBC}" type="presParOf" srcId="{73B2125B-2EEB-4A4B-9EE4-904C295F79FB}" destId="{7264DA62-CA1E-4ED2-91C9-614AD4CDB672}" srcOrd="7" destOrd="0" presId="urn:microsoft.com/office/officeart/2005/8/layout/default#1"/>
    <dgm:cxn modelId="{E6E196DE-4484-443B-870E-C84AA10F056F}" type="presParOf" srcId="{73B2125B-2EEB-4A4B-9EE4-904C295F79FB}" destId="{34BEDB0A-8D35-43D5-A320-45FAF527BF66}" srcOrd="8" destOrd="0" presId="urn:microsoft.com/office/officeart/2005/8/layout/default#1"/>
    <dgm:cxn modelId="{B90F3F19-36E4-42B4-91E1-C33794C5EAF9}" type="presParOf" srcId="{73B2125B-2EEB-4A4B-9EE4-904C295F79FB}" destId="{BE40D3B6-A995-41E5-AA6D-AD7EB9A0375C}" srcOrd="9" destOrd="0" presId="urn:microsoft.com/office/officeart/2005/8/layout/default#1"/>
    <dgm:cxn modelId="{D76FB2B2-D62F-410C-9584-ACDD4696776C}" type="presParOf" srcId="{73B2125B-2EEB-4A4B-9EE4-904C295F79FB}" destId="{C356A689-7875-4D8A-B8A3-D8CBA33CAB50}" srcOrd="10" destOrd="0" presId="urn:microsoft.com/office/officeart/2005/8/layout/default#1"/>
    <dgm:cxn modelId="{4CFEF1CB-002E-4CFB-95F4-A5B684A721E8}" type="presParOf" srcId="{73B2125B-2EEB-4A4B-9EE4-904C295F79FB}" destId="{2925A522-65D0-4FFE-97F3-0E2C02C5EC44}" srcOrd="11" destOrd="0" presId="urn:microsoft.com/office/officeart/2005/8/layout/default#1"/>
    <dgm:cxn modelId="{7E697BAF-D576-4B4D-B320-3820FCDEB1E1}" type="presParOf" srcId="{73B2125B-2EEB-4A4B-9EE4-904C295F79FB}" destId="{4BAB91AE-2DDC-472B-B70C-7EBCD8147804}" srcOrd="12" destOrd="0" presId="urn:microsoft.com/office/officeart/2005/8/layout/default#1"/>
    <dgm:cxn modelId="{A933274C-5A85-4AA0-A020-40292E69D4AD}" type="presParOf" srcId="{73B2125B-2EEB-4A4B-9EE4-904C295F79FB}" destId="{796A7059-ADD5-4318-8EE1-77E52E1EEB74}" srcOrd="13" destOrd="0" presId="urn:microsoft.com/office/officeart/2005/8/layout/default#1"/>
    <dgm:cxn modelId="{23CE15C5-CD76-43C0-BAC0-CA70070BC450}" type="presParOf" srcId="{73B2125B-2EEB-4A4B-9EE4-904C295F79FB}" destId="{4EA9B43B-FC2E-4BDB-AFB7-E517426E80A4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0152FB-2EDE-4C47-8970-FC141EAEA7F7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E8627C-9856-4DE0-817E-9E6C7BC5F4DB}">
      <dgm:prSet phldrT="[Text]"/>
      <dgm:spPr/>
      <dgm:t>
        <a:bodyPr/>
        <a:lstStyle/>
        <a:p>
          <a:r>
            <a:rPr lang="en-US" dirty="0" smtClean="0"/>
            <a:t>Leadership</a:t>
          </a:r>
          <a:endParaRPr lang="en-US" dirty="0"/>
        </a:p>
      </dgm:t>
    </dgm:pt>
    <dgm:pt modelId="{65965AB1-3D05-45B0-BFE6-B7C5ECD460EF}" type="parTrans" cxnId="{4C8C66A5-98DF-40EF-8F5C-1909BEA22721}">
      <dgm:prSet/>
      <dgm:spPr/>
      <dgm:t>
        <a:bodyPr/>
        <a:lstStyle/>
        <a:p>
          <a:endParaRPr lang="en-US"/>
        </a:p>
      </dgm:t>
    </dgm:pt>
    <dgm:pt modelId="{518C9CDD-1416-421A-97FA-DFBC47E1015E}" type="sibTrans" cxnId="{4C8C66A5-98DF-40EF-8F5C-1909BEA22721}">
      <dgm:prSet/>
      <dgm:spPr/>
      <dgm:t>
        <a:bodyPr/>
        <a:lstStyle/>
        <a:p>
          <a:endParaRPr lang="en-US"/>
        </a:p>
      </dgm:t>
    </dgm:pt>
    <dgm:pt modelId="{14F072BA-2886-4E2B-AC7E-552C99A64BB4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2ECD21EB-4F0B-43DD-8865-ABF5271D56F8}" type="parTrans" cxnId="{F314389F-0C1F-4F4E-9818-BB3F5B9722A0}">
      <dgm:prSet/>
      <dgm:spPr/>
      <dgm:t>
        <a:bodyPr/>
        <a:lstStyle/>
        <a:p>
          <a:endParaRPr lang="en-US"/>
        </a:p>
      </dgm:t>
    </dgm:pt>
    <dgm:pt modelId="{6063DB15-17B0-4D4E-B825-753B7B7AD1F2}" type="sibTrans" cxnId="{F314389F-0C1F-4F4E-9818-BB3F5B9722A0}">
      <dgm:prSet/>
      <dgm:spPr/>
      <dgm:t>
        <a:bodyPr/>
        <a:lstStyle/>
        <a:p>
          <a:endParaRPr lang="en-US"/>
        </a:p>
      </dgm:t>
    </dgm:pt>
    <dgm:pt modelId="{5B337A48-7AB9-438B-BA0A-E21465976C4C}">
      <dgm:prSet phldrT="[Text]"/>
      <dgm:spPr/>
      <dgm:t>
        <a:bodyPr/>
        <a:lstStyle/>
        <a:p>
          <a:r>
            <a:rPr lang="en-US" dirty="0" smtClean="0"/>
            <a:t>Committees</a:t>
          </a:r>
          <a:endParaRPr lang="en-US" dirty="0"/>
        </a:p>
      </dgm:t>
    </dgm:pt>
    <dgm:pt modelId="{290432E0-898E-4A8C-A698-F5BB403AC84C}" type="parTrans" cxnId="{B9D13E97-59F8-4746-9297-6D05BE2D1566}">
      <dgm:prSet/>
      <dgm:spPr/>
      <dgm:t>
        <a:bodyPr/>
        <a:lstStyle/>
        <a:p>
          <a:endParaRPr lang="en-US"/>
        </a:p>
      </dgm:t>
    </dgm:pt>
    <dgm:pt modelId="{B1CCDF0D-76ED-4023-8751-FC3B46A50F55}" type="sibTrans" cxnId="{B9D13E97-59F8-4746-9297-6D05BE2D1566}">
      <dgm:prSet/>
      <dgm:spPr/>
      <dgm:t>
        <a:bodyPr/>
        <a:lstStyle/>
        <a:p>
          <a:endParaRPr lang="en-US"/>
        </a:p>
      </dgm:t>
    </dgm:pt>
    <dgm:pt modelId="{984C4694-25B1-42EC-90F4-460DBBB2BEFC}">
      <dgm:prSet phldrT="[Text]"/>
      <dgm:spPr/>
      <dgm:t>
        <a:bodyPr/>
        <a:lstStyle/>
        <a:p>
          <a:r>
            <a:rPr lang="en-US" dirty="0" smtClean="0"/>
            <a:t>Task Forces</a:t>
          </a:r>
          <a:endParaRPr lang="en-US" dirty="0"/>
        </a:p>
      </dgm:t>
    </dgm:pt>
    <dgm:pt modelId="{FEF391A5-E507-4249-ABB2-FF6B00E8A74E}" type="parTrans" cxnId="{33858338-20EE-436B-A7E4-CF4EDFEA64ED}">
      <dgm:prSet/>
      <dgm:spPr/>
      <dgm:t>
        <a:bodyPr/>
        <a:lstStyle/>
        <a:p>
          <a:endParaRPr lang="en-US"/>
        </a:p>
      </dgm:t>
    </dgm:pt>
    <dgm:pt modelId="{3B28025B-7F38-418D-8E30-BBB1074914E3}" type="sibTrans" cxnId="{33858338-20EE-436B-A7E4-CF4EDFEA64ED}">
      <dgm:prSet/>
      <dgm:spPr/>
      <dgm:t>
        <a:bodyPr/>
        <a:lstStyle/>
        <a:p>
          <a:endParaRPr lang="en-US"/>
        </a:p>
      </dgm:t>
    </dgm:pt>
    <dgm:pt modelId="{2AA3F136-284B-427F-B722-B6789EEA3AE4}">
      <dgm:prSet phldrT="[Text]"/>
      <dgm:spPr/>
      <dgm:t>
        <a:bodyPr/>
        <a:lstStyle/>
        <a:p>
          <a:r>
            <a:rPr lang="en-US" dirty="0" smtClean="0"/>
            <a:t>Community Outreach</a:t>
          </a:r>
          <a:endParaRPr lang="en-US" dirty="0"/>
        </a:p>
      </dgm:t>
    </dgm:pt>
    <dgm:pt modelId="{7F80BE87-FE5B-4BFF-96AE-352BC70F4748}" type="parTrans" cxnId="{3B847AF0-9255-42E1-A62B-FEDD4581FA2E}">
      <dgm:prSet/>
      <dgm:spPr/>
      <dgm:t>
        <a:bodyPr/>
        <a:lstStyle/>
        <a:p>
          <a:endParaRPr lang="en-US"/>
        </a:p>
      </dgm:t>
    </dgm:pt>
    <dgm:pt modelId="{FA8FA968-78CF-4671-A333-9BD2A19A0C93}" type="sibTrans" cxnId="{3B847AF0-9255-42E1-A62B-FEDD4581FA2E}">
      <dgm:prSet/>
      <dgm:spPr/>
      <dgm:t>
        <a:bodyPr/>
        <a:lstStyle/>
        <a:p>
          <a:endParaRPr lang="en-US"/>
        </a:p>
      </dgm:t>
    </dgm:pt>
    <dgm:pt modelId="{079E3C77-F062-4141-8E81-775A02425384}">
      <dgm:prSet phldrT="[Text]"/>
      <dgm:spPr/>
      <dgm:t>
        <a:bodyPr/>
        <a:lstStyle/>
        <a:p>
          <a:r>
            <a:rPr lang="en-US" dirty="0" smtClean="0"/>
            <a:t>Professional Organizations</a:t>
          </a:r>
          <a:endParaRPr lang="en-US" dirty="0"/>
        </a:p>
      </dgm:t>
    </dgm:pt>
    <dgm:pt modelId="{198E4B73-875B-4364-A288-01102E13FD80}" type="parTrans" cxnId="{87BFBDD3-0B6B-41BB-942F-4A2F9819AD34}">
      <dgm:prSet/>
      <dgm:spPr/>
      <dgm:t>
        <a:bodyPr/>
        <a:lstStyle/>
        <a:p>
          <a:endParaRPr lang="en-US"/>
        </a:p>
      </dgm:t>
    </dgm:pt>
    <dgm:pt modelId="{FEFAA6B4-011E-48E6-930C-26820C57C66E}" type="sibTrans" cxnId="{87BFBDD3-0B6B-41BB-942F-4A2F9819AD34}">
      <dgm:prSet/>
      <dgm:spPr/>
      <dgm:t>
        <a:bodyPr/>
        <a:lstStyle/>
        <a:p>
          <a:endParaRPr lang="en-US"/>
        </a:p>
      </dgm:t>
    </dgm:pt>
    <dgm:pt modelId="{6368B504-0ECA-4FA4-AB98-12DF3CF242B8}">
      <dgm:prSet phldrT="[Text]"/>
      <dgm:spPr/>
      <dgm:t>
        <a:bodyPr/>
        <a:lstStyle/>
        <a:p>
          <a:r>
            <a:rPr lang="en-US" dirty="0" smtClean="0"/>
            <a:t>Faculty Service</a:t>
          </a:r>
          <a:endParaRPr lang="en-US" dirty="0"/>
        </a:p>
      </dgm:t>
    </dgm:pt>
    <dgm:pt modelId="{CA60CAE7-50FB-4566-BC85-95767C4FF2B2}" type="parTrans" cxnId="{F88F4AAA-87B6-4A4D-A42D-19F8F8416252}">
      <dgm:prSet/>
      <dgm:spPr/>
      <dgm:t>
        <a:bodyPr/>
        <a:lstStyle/>
        <a:p>
          <a:endParaRPr lang="en-US"/>
        </a:p>
      </dgm:t>
    </dgm:pt>
    <dgm:pt modelId="{B8D413F4-531A-452A-B149-421B0B210138}" type="sibTrans" cxnId="{F88F4AAA-87B6-4A4D-A42D-19F8F8416252}">
      <dgm:prSet/>
      <dgm:spPr/>
      <dgm:t>
        <a:bodyPr/>
        <a:lstStyle/>
        <a:p>
          <a:endParaRPr lang="en-US"/>
        </a:p>
      </dgm:t>
    </dgm:pt>
    <dgm:pt modelId="{53CAD5FD-BD6F-4FB4-AEDB-AE8A10F5B6EA}">
      <dgm:prSet phldrT="[Text]"/>
      <dgm:spPr/>
      <dgm:t>
        <a:bodyPr/>
        <a:lstStyle/>
        <a:p>
          <a:r>
            <a:rPr lang="en-US" dirty="0" smtClean="0">
              <a:latin typeface="Bell MT"/>
            </a:rPr>
            <a:t>How may we be of Service?</a:t>
          </a:r>
          <a:endParaRPr lang="en-US" dirty="0">
            <a:latin typeface="Bell MT"/>
          </a:endParaRPr>
        </a:p>
      </dgm:t>
    </dgm:pt>
    <dgm:pt modelId="{6E25789F-B164-447B-9EC9-AA07EB54DE4C}" type="parTrans" cxnId="{7DE77DFE-3A9E-46FB-978E-65D170D44B92}">
      <dgm:prSet/>
      <dgm:spPr/>
      <dgm:t>
        <a:bodyPr/>
        <a:lstStyle/>
        <a:p>
          <a:endParaRPr lang="en-US"/>
        </a:p>
      </dgm:t>
    </dgm:pt>
    <dgm:pt modelId="{0F07528D-7344-478B-8D7E-4B75ACD1899F}" type="sibTrans" cxnId="{7DE77DFE-3A9E-46FB-978E-65D170D44B92}">
      <dgm:prSet/>
      <dgm:spPr/>
      <dgm:t>
        <a:bodyPr/>
        <a:lstStyle/>
        <a:p>
          <a:endParaRPr lang="en-US"/>
        </a:p>
      </dgm:t>
    </dgm:pt>
    <dgm:pt modelId="{1A82D039-EF69-4EDA-9671-6715492AE286}">
      <dgm:prSet phldrT="[Text]"/>
      <dgm:spPr/>
      <dgm:t>
        <a:bodyPr/>
        <a:lstStyle/>
        <a:p>
          <a:r>
            <a:rPr lang="en-US" dirty="0" smtClean="0"/>
            <a:t>Global Health</a:t>
          </a:r>
          <a:endParaRPr lang="en-US" dirty="0"/>
        </a:p>
      </dgm:t>
    </dgm:pt>
    <dgm:pt modelId="{1263B55B-88AC-4A9D-ABE5-C04A6A380E33}" type="parTrans" cxnId="{3FD310CE-B30F-4E85-A699-2016CD2A4A5B}">
      <dgm:prSet/>
      <dgm:spPr/>
      <dgm:t>
        <a:bodyPr/>
        <a:lstStyle/>
        <a:p>
          <a:endParaRPr lang="en-US"/>
        </a:p>
      </dgm:t>
    </dgm:pt>
    <dgm:pt modelId="{AE004F56-48C8-4F3A-B512-CDBCA14CA8FD}" type="sibTrans" cxnId="{3FD310CE-B30F-4E85-A699-2016CD2A4A5B}">
      <dgm:prSet/>
      <dgm:spPr/>
      <dgm:t>
        <a:bodyPr/>
        <a:lstStyle/>
        <a:p>
          <a:endParaRPr lang="en-US"/>
        </a:p>
      </dgm:t>
    </dgm:pt>
    <dgm:pt modelId="{A3BE517C-8645-42D7-B2BA-920CFF82C04A}" type="pres">
      <dgm:prSet presAssocID="{090152FB-2EDE-4C47-8970-FC141EAEA7F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F0E4FE-9F14-4A88-8999-E345E7938BDA}" type="pres">
      <dgm:prSet presAssocID="{53CAD5FD-BD6F-4FB4-AEDB-AE8A10F5B6EA}" presName="compNode" presStyleCnt="0"/>
      <dgm:spPr/>
    </dgm:pt>
    <dgm:pt modelId="{1BE15A7A-BA88-41FC-B063-0EA99F57F843}" type="pres">
      <dgm:prSet presAssocID="{53CAD5FD-BD6F-4FB4-AEDB-AE8A10F5B6EA}" presName="aNode" presStyleLbl="bgShp" presStyleIdx="0" presStyleCnt="1" custLinFactNeighborX="2887"/>
      <dgm:spPr/>
      <dgm:t>
        <a:bodyPr/>
        <a:lstStyle/>
        <a:p>
          <a:endParaRPr lang="en-US"/>
        </a:p>
      </dgm:t>
    </dgm:pt>
    <dgm:pt modelId="{C6EAD430-5E2D-4E0E-9185-0AA03DD12F3B}" type="pres">
      <dgm:prSet presAssocID="{53CAD5FD-BD6F-4FB4-AEDB-AE8A10F5B6EA}" presName="textNode" presStyleLbl="bgShp" presStyleIdx="0" presStyleCnt="1"/>
      <dgm:spPr/>
      <dgm:t>
        <a:bodyPr/>
        <a:lstStyle/>
        <a:p>
          <a:endParaRPr lang="en-US"/>
        </a:p>
      </dgm:t>
    </dgm:pt>
    <dgm:pt modelId="{04C1084C-E86C-4F9D-AD30-F7EECDAF12F8}" type="pres">
      <dgm:prSet presAssocID="{53CAD5FD-BD6F-4FB4-AEDB-AE8A10F5B6EA}" presName="compChildNode" presStyleCnt="0"/>
      <dgm:spPr/>
    </dgm:pt>
    <dgm:pt modelId="{F6755124-22E8-40BB-8DCB-5ED4136EC0BD}" type="pres">
      <dgm:prSet presAssocID="{53CAD5FD-BD6F-4FB4-AEDB-AE8A10F5B6EA}" presName="theInnerList" presStyleCnt="0"/>
      <dgm:spPr/>
    </dgm:pt>
    <dgm:pt modelId="{716E011C-16A0-40FB-82B4-0185208B3090}" type="pres">
      <dgm:prSet presAssocID="{2BE8627C-9856-4DE0-817E-9E6C7BC5F4DB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85CA0-67AA-48F3-B702-315867735018}" type="pres">
      <dgm:prSet presAssocID="{2BE8627C-9856-4DE0-817E-9E6C7BC5F4DB}" presName="aSpace2" presStyleCnt="0"/>
      <dgm:spPr/>
    </dgm:pt>
    <dgm:pt modelId="{7A396B55-6E14-4405-9F15-EC9CE54BDB6D}" type="pres">
      <dgm:prSet presAssocID="{14F072BA-2886-4E2B-AC7E-552C99A64BB4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52994-6DE3-4759-83EF-218403D160A5}" type="pres">
      <dgm:prSet presAssocID="{14F072BA-2886-4E2B-AC7E-552C99A64BB4}" presName="aSpace2" presStyleCnt="0"/>
      <dgm:spPr/>
    </dgm:pt>
    <dgm:pt modelId="{01597BCE-D6DD-4E4F-81BA-61DDB21C066D}" type="pres">
      <dgm:prSet presAssocID="{5B337A48-7AB9-438B-BA0A-E21465976C4C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E0091-AE08-4D39-9B03-AAFC8249E92F}" type="pres">
      <dgm:prSet presAssocID="{5B337A48-7AB9-438B-BA0A-E21465976C4C}" presName="aSpace2" presStyleCnt="0"/>
      <dgm:spPr/>
    </dgm:pt>
    <dgm:pt modelId="{E0FC41F7-4A7E-4154-BE79-0410A9A0F83B}" type="pres">
      <dgm:prSet presAssocID="{984C4694-25B1-42EC-90F4-460DBBB2BEFC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51D2B-77C7-43D2-B052-86B7BB57395D}" type="pres">
      <dgm:prSet presAssocID="{984C4694-25B1-42EC-90F4-460DBBB2BEFC}" presName="aSpace2" presStyleCnt="0"/>
      <dgm:spPr/>
    </dgm:pt>
    <dgm:pt modelId="{E791D97A-65A6-4C02-A16C-F74D14DB8984}" type="pres">
      <dgm:prSet presAssocID="{2AA3F136-284B-427F-B722-B6789EEA3AE4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64252-5E9B-463C-A4DF-7A0B1ABE707C}" type="pres">
      <dgm:prSet presAssocID="{2AA3F136-284B-427F-B722-B6789EEA3AE4}" presName="aSpace2" presStyleCnt="0"/>
      <dgm:spPr/>
    </dgm:pt>
    <dgm:pt modelId="{81E1B45F-69E7-42EC-B56F-DD6BFA890FB9}" type="pres">
      <dgm:prSet presAssocID="{079E3C77-F062-4141-8E81-775A02425384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715D6-DF6A-4FD0-B110-B911D994F3D8}" type="pres">
      <dgm:prSet presAssocID="{079E3C77-F062-4141-8E81-775A02425384}" presName="aSpace2" presStyleCnt="0"/>
      <dgm:spPr/>
    </dgm:pt>
    <dgm:pt modelId="{3048BD30-9C25-4494-A553-64A4D3C2DCCB}" type="pres">
      <dgm:prSet presAssocID="{6368B504-0ECA-4FA4-AB98-12DF3CF242B8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1CE64-53BB-4F50-9E03-3913BB070315}" type="pres">
      <dgm:prSet presAssocID="{6368B504-0ECA-4FA4-AB98-12DF3CF242B8}" presName="aSpace2" presStyleCnt="0"/>
      <dgm:spPr/>
    </dgm:pt>
    <dgm:pt modelId="{DCBC519B-1E17-4D41-A9BA-DE77E50AEBB3}" type="pres">
      <dgm:prSet presAssocID="{1A82D039-EF69-4EDA-9671-6715492AE286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858338-20EE-436B-A7E4-CF4EDFEA64ED}" srcId="{53CAD5FD-BD6F-4FB4-AEDB-AE8A10F5B6EA}" destId="{984C4694-25B1-42EC-90F4-460DBBB2BEFC}" srcOrd="3" destOrd="0" parTransId="{FEF391A5-E507-4249-ABB2-FF6B00E8A74E}" sibTransId="{3B28025B-7F38-418D-8E30-BBB1074914E3}"/>
    <dgm:cxn modelId="{447BC18F-413B-403E-A9E3-592F0AA19129}" type="presOf" srcId="{14F072BA-2886-4E2B-AC7E-552C99A64BB4}" destId="{7A396B55-6E14-4405-9F15-EC9CE54BDB6D}" srcOrd="0" destOrd="0" presId="urn:microsoft.com/office/officeart/2005/8/layout/lProcess2"/>
    <dgm:cxn modelId="{3B847AF0-9255-42E1-A62B-FEDD4581FA2E}" srcId="{53CAD5FD-BD6F-4FB4-AEDB-AE8A10F5B6EA}" destId="{2AA3F136-284B-427F-B722-B6789EEA3AE4}" srcOrd="4" destOrd="0" parTransId="{7F80BE87-FE5B-4BFF-96AE-352BC70F4748}" sibTransId="{FA8FA968-78CF-4671-A333-9BD2A19A0C93}"/>
    <dgm:cxn modelId="{95B11744-9369-4191-9181-3C74C08B7E92}" type="presOf" srcId="{079E3C77-F062-4141-8E81-775A02425384}" destId="{81E1B45F-69E7-42EC-B56F-DD6BFA890FB9}" srcOrd="0" destOrd="0" presId="urn:microsoft.com/office/officeart/2005/8/layout/lProcess2"/>
    <dgm:cxn modelId="{805D51B5-DD90-4C0B-A1C0-051F2F9A65D1}" type="presOf" srcId="{090152FB-2EDE-4C47-8970-FC141EAEA7F7}" destId="{A3BE517C-8645-42D7-B2BA-920CFF82C04A}" srcOrd="0" destOrd="0" presId="urn:microsoft.com/office/officeart/2005/8/layout/lProcess2"/>
    <dgm:cxn modelId="{3669DC23-5419-494D-A740-7D03F99E4DFE}" type="presOf" srcId="{2BE8627C-9856-4DE0-817E-9E6C7BC5F4DB}" destId="{716E011C-16A0-40FB-82B4-0185208B3090}" srcOrd="0" destOrd="0" presId="urn:microsoft.com/office/officeart/2005/8/layout/lProcess2"/>
    <dgm:cxn modelId="{004137A4-5DE7-4BD3-8836-019DCE1C2A1F}" type="presOf" srcId="{984C4694-25B1-42EC-90F4-460DBBB2BEFC}" destId="{E0FC41F7-4A7E-4154-BE79-0410A9A0F83B}" srcOrd="0" destOrd="0" presId="urn:microsoft.com/office/officeart/2005/8/layout/lProcess2"/>
    <dgm:cxn modelId="{7DE77DFE-3A9E-46FB-978E-65D170D44B92}" srcId="{090152FB-2EDE-4C47-8970-FC141EAEA7F7}" destId="{53CAD5FD-BD6F-4FB4-AEDB-AE8A10F5B6EA}" srcOrd="0" destOrd="0" parTransId="{6E25789F-B164-447B-9EC9-AA07EB54DE4C}" sibTransId="{0F07528D-7344-478B-8D7E-4B75ACD1899F}"/>
    <dgm:cxn modelId="{242532D7-CFE7-4C05-AF66-13193B64829E}" type="presOf" srcId="{5B337A48-7AB9-438B-BA0A-E21465976C4C}" destId="{01597BCE-D6DD-4E4F-81BA-61DDB21C066D}" srcOrd="0" destOrd="0" presId="urn:microsoft.com/office/officeart/2005/8/layout/lProcess2"/>
    <dgm:cxn modelId="{B978E337-EF63-43E1-98EE-4637F54CA36F}" type="presOf" srcId="{1A82D039-EF69-4EDA-9671-6715492AE286}" destId="{DCBC519B-1E17-4D41-A9BA-DE77E50AEBB3}" srcOrd="0" destOrd="0" presId="urn:microsoft.com/office/officeart/2005/8/layout/lProcess2"/>
    <dgm:cxn modelId="{B9D13E97-59F8-4746-9297-6D05BE2D1566}" srcId="{53CAD5FD-BD6F-4FB4-AEDB-AE8A10F5B6EA}" destId="{5B337A48-7AB9-438B-BA0A-E21465976C4C}" srcOrd="2" destOrd="0" parTransId="{290432E0-898E-4A8C-A698-F5BB403AC84C}" sibTransId="{B1CCDF0D-76ED-4023-8751-FC3B46A50F55}"/>
    <dgm:cxn modelId="{F88F4AAA-87B6-4A4D-A42D-19F8F8416252}" srcId="{53CAD5FD-BD6F-4FB4-AEDB-AE8A10F5B6EA}" destId="{6368B504-0ECA-4FA4-AB98-12DF3CF242B8}" srcOrd="6" destOrd="0" parTransId="{CA60CAE7-50FB-4566-BC85-95767C4FF2B2}" sibTransId="{B8D413F4-531A-452A-B149-421B0B210138}"/>
    <dgm:cxn modelId="{F314389F-0C1F-4F4E-9818-BB3F5B9722A0}" srcId="{53CAD5FD-BD6F-4FB4-AEDB-AE8A10F5B6EA}" destId="{14F072BA-2886-4E2B-AC7E-552C99A64BB4}" srcOrd="1" destOrd="0" parTransId="{2ECD21EB-4F0B-43DD-8865-ABF5271D56F8}" sibTransId="{6063DB15-17B0-4D4E-B825-753B7B7AD1F2}"/>
    <dgm:cxn modelId="{87BFBDD3-0B6B-41BB-942F-4A2F9819AD34}" srcId="{53CAD5FD-BD6F-4FB4-AEDB-AE8A10F5B6EA}" destId="{079E3C77-F062-4141-8E81-775A02425384}" srcOrd="5" destOrd="0" parTransId="{198E4B73-875B-4364-A288-01102E13FD80}" sibTransId="{FEFAA6B4-011E-48E6-930C-26820C57C66E}"/>
    <dgm:cxn modelId="{BD4699F1-5964-464B-9679-D689335CE312}" type="presOf" srcId="{53CAD5FD-BD6F-4FB4-AEDB-AE8A10F5B6EA}" destId="{C6EAD430-5E2D-4E0E-9185-0AA03DD12F3B}" srcOrd="1" destOrd="0" presId="urn:microsoft.com/office/officeart/2005/8/layout/lProcess2"/>
    <dgm:cxn modelId="{DABCFA18-7F2F-49E4-9A0C-1A4108445CB9}" type="presOf" srcId="{2AA3F136-284B-427F-B722-B6789EEA3AE4}" destId="{E791D97A-65A6-4C02-A16C-F74D14DB8984}" srcOrd="0" destOrd="0" presId="urn:microsoft.com/office/officeart/2005/8/layout/lProcess2"/>
    <dgm:cxn modelId="{42116B17-2EBC-4BCF-9E9B-7E306700E2E7}" type="presOf" srcId="{6368B504-0ECA-4FA4-AB98-12DF3CF242B8}" destId="{3048BD30-9C25-4494-A553-64A4D3C2DCCB}" srcOrd="0" destOrd="0" presId="urn:microsoft.com/office/officeart/2005/8/layout/lProcess2"/>
    <dgm:cxn modelId="{CA444DCC-83B3-4412-AC47-F79D3A082804}" type="presOf" srcId="{53CAD5FD-BD6F-4FB4-AEDB-AE8A10F5B6EA}" destId="{1BE15A7A-BA88-41FC-B063-0EA99F57F843}" srcOrd="0" destOrd="0" presId="urn:microsoft.com/office/officeart/2005/8/layout/lProcess2"/>
    <dgm:cxn modelId="{3FD310CE-B30F-4E85-A699-2016CD2A4A5B}" srcId="{53CAD5FD-BD6F-4FB4-AEDB-AE8A10F5B6EA}" destId="{1A82D039-EF69-4EDA-9671-6715492AE286}" srcOrd="7" destOrd="0" parTransId="{1263B55B-88AC-4A9D-ABE5-C04A6A380E33}" sibTransId="{AE004F56-48C8-4F3A-B512-CDBCA14CA8FD}"/>
    <dgm:cxn modelId="{4C8C66A5-98DF-40EF-8F5C-1909BEA22721}" srcId="{53CAD5FD-BD6F-4FB4-AEDB-AE8A10F5B6EA}" destId="{2BE8627C-9856-4DE0-817E-9E6C7BC5F4DB}" srcOrd="0" destOrd="0" parTransId="{65965AB1-3D05-45B0-BFE6-B7C5ECD460EF}" sibTransId="{518C9CDD-1416-421A-97FA-DFBC47E1015E}"/>
    <dgm:cxn modelId="{A2127F7D-6365-4F71-9D06-981E121A8426}" type="presParOf" srcId="{A3BE517C-8645-42D7-B2BA-920CFF82C04A}" destId="{D6F0E4FE-9F14-4A88-8999-E345E7938BDA}" srcOrd="0" destOrd="0" presId="urn:microsoft.com/office/officeart/2005/8/layout/lProcess2"/>
    <dgm:cxn modelId="{0C15D14E-9C88-43E9-AC0D-734ACB0B089C}" type="presParOf" srcId="{D6F0E4FE-9F14-4A88-8999-E345E7938BDA}" destId="{1BE15A7A-BA88-41FC-B063-0EA99F57F843}" srcOrd="0" destOrd="0" presId="urn:microsoft.com/office/officeart/2005/8/layout/lProcess2"/>
    <dgm:cxn modelId="{F7C09AD7-13EF-4A51-B212-111D6D759E1D}" type="presParOf" srcId="{D6F0E4FE-9F14-4A88-8999-E345E7938BDA}" destId="{C6EAD430-5E2D-4E0E-9185-0AA03DD12F3B}" srcOrd="1" destOrd="0" presId="urn:microsoft.com/office/officeart/2005/8/layout/lProcess2"/>
    <dgm:cxn modelId="{566F5C76-AE43-4AD2-9F7B-1427719B69B4}" type="presParOf" srcId="{D6F0E4FE-9F14-4A88-8999-E345E7938BDA}" destId="{04C1084C-E86C-4F9D-AD30-F7EECDAF12F8}" srcOrd="2" destOrd="0" presId="urn:microsoft.com/office/officeart/2005/8/layout/lProcess2"/>
    <dgm:cxn modelId="{1EB0CBF1-FD4B-4FB6-8C36-264E15A89C61}" type="presParOf" srcId="{04C1084C-E86C-4F9D-AD30-F7EECDAF12F8}" destId="{F6755124-22E8-40BB-8DCB-5ED4136EC0BD}" srcOrd="0" destOrd="0" presId="urn:microsoft.com/office/officeart/2005/8/layout/lProcess2"/>
    <dgm:cxn modelId="{11ABB8F8-7F1C-4A9F-88E0-2A9FD7A485AC}" type="presParOf" srcId="{F6755124-22E8-40BB-8DCB-5ED4136EC0BD}" destId="{716E011C-16A0-40FB-82B4-0185208B3090}" srcOrd="0" destOrd="0" presId="urn:microsoft.com/office/officeart/2005/8/layout/lProcess2"/>
    <dgm:cxn modelId="{396FC636-BDDF-4413-B399-3580096D1093}" type="presParOf" srcId="{F6755124-22E8-40BB-8DCB-5ED4136EC0BD}" destId="{F6A85CA0-67AA-48F3-B702-315867735018}" srcOrd="1" destOrd="0" presId="urn:microsoft.com/office/officeart/2005/8/layout/lProcess2"/>
    <dgm:cxn modelId="{DEBE2F1E-B144-45EF-AA0D-AF012E37734A}" type="presParOf" srcId="{F6755124-22E8-40BB-8DCB-5ED4136EC0BD}" destId="{7A396B55-6E14-4405-9F15-EC9CE54BDB6D}" srcOrd="2" destOrd="0" presId="urn:microsoft.com/office/officeart/2005/8/layout/lProcess2"/>
    <dgm:cxn modelId="{398BDA7B-5BE2-44E4-AEA3-B7EE3C5938F4}" type="presParOf" srcId="{F6755124-22E8-40BB-8DCB-5ED4136EC0BD}" destId="{2DF52994-6DE3-4759-83EF-218403D160A5}" srcOrd="3" destOrd="0" presId="urn:microsoft.com/office/officeart/2005/8/layout/lProcess2"/>
    <dgm:cxn modelId="{546E47A7-3F7A-448D-8AF1-BA4F2C751792}" type="presParOf" srcId="{F6755124-22E8-40BB-8DCB-5ED4136EC0BD}" destId="{01597BCE-D6DD-4E4F-81BA-61DDB21C066D}" srcOrd="4" destOrd="0" presId="urn:microsoft.com/office/officeart/2005/8/layout/lProcess2"/>
    <dgm:cxn modelId="{09DFFBB3-16B2-41A9-A46F-84CD653BD54F}" type="presParOf" srcId="{F6755124-22E8-40BB-8DCB-5ED4136EC0BD}" destId="{E5FE0091-AE08-4D39-9B03-AAFC8249E92F}" srcOrd="5" destOrd="0" presId="urn:microsoft.com/office/officeart/2005/8/layout/lProcess2"/>
    <dgm:cxn modelId="{19761302-9625-45A9-9C1F-CFBDEFEF5D33}" type="presParOf" srcId="{F6755124-22E8-40BB-8DCB-5ED4136EC0BD}" destId="{E0FC41F7-4A7E-4154-BE79-0410A9A0F83B}" srcOrd="6" destOrd="0" presId="urn:microsoft.com/office/officeart/2005/8/layout/lProcess2"/>
    <dgm:cxn modelId="{A6BFA199-0758-4AFC-A130-1127A7BCD61E}" type="presParOf" srcId="{F6755124-22E8-40BB-8DCB-5ED4136EC0BD}" destId="{F3551D2B-77C7-43D2-B052-86B7BB57395D}" srcOrd="7" destOrd="0" presId="urn:microsoft.com/office/officeart/2005/8/layout/lProcess2"/>
    <dgm:cxn modelId="{870F0877-F5B4-4872-A94A-A820887666F0}" type="presParOf" srcId="{F6755124-22E8-40BB-8DCB-5ED4136EC0BD}" destId="{E791D97A-65A6-4C02-A16C-F74D14DB8984}" srcOrd="8" destOrd="0" presId="urn:microsoft.com/office/officeart/2005/8/layout/lProcess2"/>
    <dgm:cxn modelId="{AEB2A97B-614C-4D0A-BFFE-32A45E0FED6E}" type="presParOf" srcId="{F6755124-22E8-40BB-8DCB-5ED4136EC0BD}" destId="{F5A64252-5E9B-463C-A4DF-7A0B1ABE707C}" srcOrd="9" destOrd="0" presId="urn:microsoft.com/office/officeart/2005/8/layout/lProcess2"/>
    <dgm:cxn modelId="{E9E9ED58-FBC3-4380-B368-EB5D47FD1E91}" type="presParOf" srcId="{F6755124-22E8-40BB-8DCB-5ED4136EC0BD}" destId="{81E1B45F-69E7-42EC-B56F-DD6BFA890FB9}" srcOrd="10" destOrd="0" presId="urn:microsoft.com/office/officeart/2005/8/layout/lProcess2"/>
    <dgm:cxn modelId="{6A3C9653-C2D5-4F2E-ADE9-212D4EE9CBF7}" type="presParOf" srcId="{F6755124-22E8-40BB-8DCB-5ED4136EC0BD}" destId="{DBC715D6-DF6A-4FD0-B110-B911D994F3D8}" srcOrd="11" destOrd="0" presId="urn:microsoft.com/office/officeart/2005/8/layout/lProcess2"/>
    <dgm:cxn modelId="{294E3D09-B27B-42DF-9A02-ECDE494FD19F}" type="presParOf" srcId="{F6755124-22E8-40BB-8DCB-5ED4136EC0BD}" destId="{3048BD30-9C25-4494-A553-64A4D3C2DCCB}" srcOrd="12" destOrd="0" presId="urn:microsoft.com/office/officeart/2005/8/layout/lProcess2"/>
    <dgm:cxn modelId="{9873302D-5D7A-474F-8D3F-517D9BDD90C9}" type="presParOf" srcId="{F6755124-22E8-40BB-8DCB-5ED4136EC0BD}" destId="{03B1CE64-53BB-4F50-9E03-3913BB070315}" srcOrd="13" destOrd="0" presId="urn:microsoft.com/office/officeart/2005/8/layout/lProcess2"/>
    <dgm:cxn modelId="{69D57DF2-04E9-47CF-9C40-87A3C6F793AD}" type="presParOf" srcId="{F6755124-22E8-40BB-8DCB-5ED4136EC0BD}" destId="{DCBC519B-1E17-4D41-A9BA-DE77E50AEBB3}" srcOrd="1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D300F-CBBC-4F82-AC76-88F3D8E66B8E}">
      <dsp:nvSpPr>
        <dsp:cNvPr id="0" name=""/>
        <dsp:cNvSpPr/>
      </dsp:nvSpPr>
      <dsp:spPr>
        <a:xfrm>
          <a:off x="1143190" y="457070"/>
          <a:ext cx="4177665" cy="145084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4635A-13BC-47E5-AD4E-0725CA3A6C4D}">
      <dsp:nvSpPr>
        <dsp:cNvPr id="0" name=""/>
        <dsp:cNvSpPr/>
      </dsp:nvSpPr>
      <dsp:spPr>
        <a:xfrm>
          <a:off x="2833687" y="4009705"/>
          <a:ext cx="809625" cy="518160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E5DB321-39D2-4BD5-9743-6ED33D5FE903}">
      <dsp:nvSpPr>
        <dsp:cNvPr id="0" name=""/>
        <dsp:cNvSpPr/>
      </dsp:nvSpPr>
      <dsp:spPr>
        <a:xfrm>
          <a:off x="1295399" y="4441327"/>
          <a:ext cx="3886200" cy="937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New P&amp;T Guidelines</a:t>
          </a:r>
          <a:endParaRPr lang="en-US" sz="3100" b="1" kern="1200" dirty="0"/>
        </a:p>
      </dsp:txBody>
      <dsp:txXfrm>
        <a:off x="1295399" y="4441327"/>
        <a:ext cx="3886200" cy="937361"/>
      </dsp:txXfrm>
    </dsp:sp>
    <dsp:sp modelId="{089150B0-25BC-4B1A-AC6F-3063289FE77E}">
      <dsp:nvSpPr>
        <dsp:cNvPr id="0" name=""/>
        <dsp:cNvSpPr/>
      </dsp:nvSpPr>
      <dsp:spPr>
        <a:xfrm>
          <a:off x="2662046" y="2019970"/>
          <a:ext cx="1457325" cy="14573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Diversity of Faculty Activities</a:t>
          </a:r>
          <a:endParaRPr lang="en-US" sz="2000" b="1" kern="1200" dirty="0"/>
        </a:p>
      </dsp:txBody>
      <dsp:txXfrm>
        <a:off x="2875466" y="2233390"/>
        <a:ext cx="1030485" cy="1030485"/>
      </dsp:txXfrm>
    </dsp:sp>
    <dsp:sp modelId="{CA66E7D3-C883-4D72-A2B8-5CD5E8EC6067}">
      <dsp:nvSpPr>
        <dsp:cNvPr id="0" name=""/>
        <dsp:cNvSpPr/>
      </dsp:nvSpPr>
      <dsp:spPr>
        <a:xfrm>
          <a:off x="1264209" y="502185"/>
          <a:ext cx="1857375" cy="17076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Faculty Dissatisfaction</a:t>
          </a:r>
          <a:endParaRPr lang="en-US" sz="1600" b="1" kern="1200" dirty="0"/>
        </a:p>
      </dsp:txBody>
      <dsp:txXfrm>
        <a:off x="1536215" y="752260"/>
        <a:ext cx="1313363" cy="1207470"/>
      </dsp:txXfrm>
    </dsp:sp>
    <dsp:sp modelId="{D3E9CA62-031B-4514-9E97-8A4DCA11D4F7}">
      <dsp:nvSpPr>
        <dsp:cNvPr id="0" name=""/>
        <dsp:cNvSpPr/>
      </dsp:nvSpPr>
      <dsp:spPr>
        <a:xfrm>
          <a:off x="3108960" y="574304"/>
          <a:ext cx="1457325" cy="145732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Changed Reality of Acad. Medicine</a:t>
          </a:r>
          <a:endParaRPr lang="en-US" sz="1800" b="1" kern="1200" dirty="0"/>
        </a:p>
      </dsp:txBody>
      <dsp:txXfrm>
        <a:off x="3322380" y="787724"/>
        <a:ext cx="1030485" cy="1030485"/>
      </dsp:txXfrm>
    </dsp:sp>
    <dsp:sp modelId="{381ED76B-73DE-4C7C-8EC1-00398D5A39C1}">
      <dsp:nvSpPr>
        <dsp:cNvPr id="0" name=""/>
        <dsp:cNvSpPr/>
      </dsp:nvSpPr>
      <dsp:spPr>
        <a:xfrm>
          <a:off x="730029" y="-52021"/>
          <a:ext cx="5016941" cy="428906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4DFA4-A20F-4A25-A2F1-515F9C0A9325}">
      <dsp:nvSpPr>
        <dsp:cNvPr id="0" name=""/>
        <dsp:cNvSpPr/>
      </dsp:nvSpPr>
      <dsp:spPr>
        <a:xfrm>
          <a:off x="0" y="0"/>
          <a:ext cx="1503164" cy="5080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Publish</a:t>
          </a:r>
          <a:endParaRPr lang="en-US" sz="1800" kern="1200" dirty="0"/>
        </a:p>
      </dsp:txBody>
      <dsp:txXfrm>
        <a:off x="0" y="2032000"/>
        <a:ext cx="1503164" cy="2032000"/>
      </dsp:txXfrm>
    </dsp:sp>
    <dsp:sp modelId="{AA040CDC-AA5C-4FFF-9B92-1F7486897F10}">
      <dsp:nvSpPr>
        <dsp:cNvPr id="0" name=""/>
        <dsp:cNvSpPr/>
      </dsp:nvSpPr>
      <dsp:spPr>
        <a:xfrm>
          <a:off x="45094" y="304800"/>
          <a:ext cx="1412974" cy="16916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A1AC3-12E0-4925-8A3A-17BFB693DC4A}">
      <dsp:nvSpPr>
        <dsp:cNvPr id="0" name=""/>
        <dsp:cNvSpPr/>
      </dsp:nvSpPr>
      <dsp:spPr>
        <a:xfrm>
          <a:off x="1548258" y="0"/>
          <a:ext cx="1503164" cy="5080000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Present</a:t>
          </a:r>
          <a:endParaRPr lang="en-US" sz="1800" kern="1200" dirty="0"/>
        </a:p>
      </dsp:txBody>
      <dsp:txXfrm>
        <a:off x="1548258" y="2032000"/>
        <a:ext cx="1503164" cy="2032000"/>
      </dsp:txXfrm>
    </dsp:sp>
    <dsp:sp modelId="{9015CE64-64EA-40C6-BEE1-87A38C005D7D}">
      <dsp:nvSpPr>
        <dsp:cNvPr id="0" name=""/>
        <dsp:cNvSpPr/>
      </dsp:nvSpPr>
      <dsp:spPr>
        <a:xfrm>
          <a:off x="1593353" y="304800"/>
          <a:ext cx="1412974" cy="169164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5BB5D-6BEF-4EA5-A6D4-28DCCB43C697}">
      <dsp:nvSpPr>
        <dsp:cNvPr id="0" name=""/>
        <dsp:cNvSpPr/>
      </dsp:nvSpPr>
      <dsp:spPr>
        <a:xfrm>
          <a:off x="3096517" y="0"/>
          <a:ext cx="1503164" cy="508000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Professional societies</a:t>
          </a:r>
          <a:endParaRPr lang="en-US" sz="1800" kern="1200" dirty="0"/>
        </a:p>
      </dsp:txBody>
      <dsp:txXfrm>
        <a:off x="3096517" y="2032000"/>
        <a:ext cx="1503164" cy="2032000"/>
      </dsp:txXfrm>
    </dsp:sp>
    <dsp:sp modelId="{7E6C2F63-3CAA-49DE-95C2-A813B75C623A}">
      <dsp:nvSpPr>
        <dsp:cNvPr id="0" name=""/>
        <dsp:cNvSpPr/>
      </dsp:nvSpPr>
      <dsp:spPr>
        <a:xfrm>
          <a:off x="3141612" y="304800"/>
          <a:ext cx="1412974" cy="169164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E269D-B4AE-4AF5-805D-654E82C8F4A1}">
      <dsp:nvSpPr>
        <dsp:cNvPr id="0" name=""/>
        <dsp:cNvSpPr/>
      </dsp:nvSpPr>
      <dsp:spPr>
        <a:xfrm>
          <a:off x="4644776" y="0"/>
          <a:ext cx="1503164" cy="5080000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Participation</a:t>
          </a:r>
          <a:endParaRPr lang="en-US" sz="1800" kern="1200" dirty="0"/>
        </a:p>
      </dsp:txBody>
      <dsp:txXfrm>
        <a:off x="4644776" y="2032000"/>
        <a:ext cx="1503164" cy="2032000"/>
      </dsp:txXfrm>
    </dsp:sp>
    <dsp:sp modelId="{CBDC7B10-EF83-4991-B583-0C8EDF7BDFAB}">
      <dsp:nvSpPr>
        <dsp:cNvPr id="0" name=""/>
        <dsp:cNvSpPr/>
      </dsp:nvSpPr>
      <dsp:spPr>
        <a:xfrm>
          <a:off x="4689871" y="304800"/>
          <a:ext cx="1412974" cy="169164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BA59C-DE04-47D0-A8EC-5B7D0B1FB351}">
      <dsp:nvSpPr>
        <dsp:cNvPr id="0" name=""/>
        <dsp:cNvSpPr/>
      </dsp:nvSpPr>
      <dsp:spPr>
        <a:xfrm>
          <a:off x="6193035" y="0"/>
          <a:ext cx="1503164" cy="508000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 Endeavour</a:t>
          </a:r>
          <a:endParaRPr lang="en-US" sz="1800" kern="1200" dirty="0"/>
        </a:p>
      </dsp:txBody>
      <dsp:txXfrm>
        <a:off x="6193035" y="2032000"/>
        <a:ext cx="1503164" cy="2032000"/>
      </dsp:txXfrm>
    </dsp:sp>
    <dsp:sp modelId="{37C70D52-D1A8-41CB-8CBF-27F83CEA776D}">
      <dsp:nvSpPr>
        <dsp:cNvPr id="0" name=""/>
        <dsp:cNvSpPr/>
      </dsp:nvSpPr>
      <dsp:spPr>
        <a:xfrm>
          <a:off x="6238130" y="304800"/>
          <a:ext cx="1412974" cy="169164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06981-D595-483F-8808-B8C99A8974A7}">
      <dsp:nvSpPr>
        <dsp:cNvPr id="0" name=""/>
        <dsp:cNvSpPr/>
      </dsp:nvSpPr>
      <dsp:spPr>
        <a:xfrm>
          <a:off x="307847" y="4064000"/>
          <a:ext cx="7080504" cy="7620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BC0C7-D548-4A5B-AFE0-17542CC8602B}">
      <dsp:nvSpPr>
        <dsp:cNvPr id="0" name=""/>
        <dsp:cNvSpPr/>
      </dsp:nvSpPr>
      <dsp:spPr>
        <a:xfrm>
          <a:off x="103822" y="1416"/>
          <a:ext cx="2530673" cy="1518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ell MT" panose="02020503060305020303" pitchFamily="18" charset="0"/>
            </a:rPr>
            <a:t>Mentoring</a:t>
          </a:r>
          <a:endParaRPr lang="en-US" sz="2500" kern="1200" dirty="0">
            <a:latin typeface="Bell MT" panose="02020503060305020303" pitchFamily="18" charset="0"/>
          </a:endParaRPr>
        </a:p>
      </dsp:txBody>
      <dsp:txXfrm>
        <a:off x="103822" y="1416"/>
        <a:ext cx="2530673" cy="1518404"/>
      </dsp:txXfrm>
    </dsp:sp>
    <dsp:sp modelId="{115710B9-AB3F-4D63-898F-0560307A2DB8}">
      <dsp:nvSpPr>
        <dsp:cNvPr id="0" name=""/>
        <dsp:cNvSpPr/>
      </dsp:nvSpPr>
      <dsp:spPr>
        <a:xfrm>
          <a:off x="2887563" y="1416"/>
          <a:ext cx="2530673" cy="1518404"/>
        </a:xfrm>
        <a:prstGeom prst="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ell MT" panose="02020503060305020303" pitchFamily="18" charset="0"/>
            </a:rPr>
            <a:t>Courses/ Clerkships/ residencies/ CME Programs</a:t>
          </a:r>
          <a:endParaRPr lang="en-US" sz="2500" kern="1200" dirty="0">
            <a:latin typeface="Bell MT" panose="02020503060305020303" pitchFamily="18" charset="0"/>
          </a:endParaRPr>
        </a:p>
      </dsp:txBody>
      <dsp:txXfrm>
        <a:off x="2887563" y="1416"/>
        <a:ext cx="2530673" cy="1518404"/>
      </dsp:txXfrm>
    </dsp:sp>
    <dsp:sp modelId="{0FDAACB3-A7FD-44CD-A838-581C731B4716}">
      <dsp:nvSpPr>
        <dsp:cNvPr id="0" name=""/>
        <dsp:cNvSpPr/>
      </dsp:nvSpPr>
      <dsp:spPr>
        <a:xfrm>
          <a:off x="5671304" y="1416"/>
          <a:ext cx="2530673" cy="1518404"/>
        </a:xfrm>
        <a:prstGeom prst="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Bell MT" panose="02020503060305020303" pitchFamily="18" charset="0"/>
            </a:rPr>
            <a:t>Interprofessional</a:t>
          </a:r>
          <a:r>
            <a:rPr lang="en-US" sz="2500" kern="1200" dirty="0" smtClean="0">
              <a:latin typeface="Bell MT" panose="02020503060305020303" pitchFamily="18" charset="0"/>
            </a:rPr>
            <a:t> Education</a:t>
          </a:r>
          <a:endParaRPr lang="en-US" sz="2500" kern="1200" dirty="0">
            <a:latin typeface="Bell MT" panose="02020503060305020303" pitchFamily="18" charset="0"/>
          </a:endParaRPr>
        </a:p>
      </dsp:txBody>
      <dsp:txXfrm>
        <a:off x="5671304" y="1416"/>
        <a:ext cx="2530673" cy="1518404"/>
      </dsp:txXfrm>
    </dsp:sp>
    <dsp:sp modelId="{56652CA0-C8CD-4346-9EBF-A2D659D3B003}">
      <dsp:nvSpPr>
        <dsp:cNvPr id="0" name=""/>
        <dsp:cNvSpPr/>
      </dsp:nvSpPr>
      <dsp:spPr>
        <a:xfrm>
          <a:off x="103822" y="1772887"/>
          <a:ext cx="2530673" cy="1518404"/>
        </a:xfrm>
        <a:prstGeom prst="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ell MT" panose="02020503060305020303" pitchFamily="18" charset="0"/>
            </a:rPr>
            <a:t>Educational Materials/ Online resources </a:t>
          </a:r>
          <a:endParaRPr lang="en-US" sz="2500" kern="1200" dirty="0">
            <a:latin typeface="Bell MT" panose="02020503060305020303" pitchFamily="18" charset="0"/>
          </a:endParaRPr>
        </a:p>
      </dsp:txBody>
      <dsp:txXfrm>
        <a:off x="103822" y="1772887"/>
        <a:ext cx="2530673" cy="1518404"/>
      </dsp:txXfrm>
    </dsp:sp>
    <dsp:sp modelId="{34BEDB0A-8D35-43D5-A320-45FAF527BF66}">
      <dsp:nvSpPr>
        <dsp:cNvPr id="0" name=""/>
        <dsp:cNvSpPr/>
      </dsp:nvSpPr>
      <dsp:spPr>
        <a:xfrm>
          <a:off x="2887563" y="1772887"/>
          <a:ext cx="2530673" cy="1518404"/>
        </a:xfrm>
        <a:prstGeom prst="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ell MT" panose="02020503060305020303" pitchFamily="18" charset="0"/>
            </a:rPr>
            <a:t>Instruction</a:t>
          </a:r>
          <a:endParaRPr lang="en-US" sz="2500" kern="1200" dirty="0">
            <a:latin typeface="Bell MT" panose="02020503060305020303" pitchFamily="18" charset="0"/>
          </a:endParaRPr>
        </a:p>
      </dsp:txBody>
      <dsp:txXfrm>
        <a:off x="2887563" y="1772887"/>
        <a:ext cx="2530673" cy="1518404"/>
      </dsp:txXfrm>
    </dsp:sp>
    <dsp:sp modelId="{C356A689-7875-4D8A-B8A3-D8CBA33CAB50}">
      <dsp:nvSpPr>
        <dsp:cNvPr id="0" name=""/>
        <dsp:cNvSpPr/>
      </dsp:nvSpPr>
      <dsp:spPr>
        <a:xfrm>
          <a:off x="5671304" y="1772887"/>
          <a:ext cx="2530673" cy="1518404"/>
        </a:xfrm>
        <a:prstGeom prst="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ell MT" panose="02020503060305020303" pitchFamily="18" charset="0"/>
            </a:rPr>
            <a:t>Awards</a:t>
          </a:r>
          <a:endParaRPr lang="en-US" sz="2500" kern="1200" dirty="0">
            <a:latin typeface="Bell MT" panose="02020503060305020303" pitchFamily="18" charset="0"/>
          </a:endParaRPr>
        </a:p>
      </dsp:txBody>
      <dsp:txXfrm>
        <a:off x="5671304" y="1772887"/>
        <a:ext cx="2530673" cy="1518404"/>
      </dsp:txXfrm>
    </dsp:sp>
    <dsp:sp modelId="{4BAB91AE-2DDC-472B-B70C-7EBCD8147804}">
      <dsp:nvSpPr>
        <dsp:cNvPr id="0" name=""/>
        <dsp:cNvSpPr/>
      </dsp:nvSpPr>
      <dsp:spPr>
        <a:xfrm>
          <a:off x="1495692" y="3544359"/>
          <a:ext cx="2530673" cy="1518404"/>
        </a:xfrm>
        <a:prstGeom prst="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ell MT" panose="02020503060305020303" pitchFamily="18" charset="0"/>
            </a:rPr>
            <a:t>Development/ Directorship</a:t>
          </a:r>
          <a:endParaRPr lang="en-US" sz="2500" kern="1200" dirty="0">
            <a:latin typeface="Bell MT" panose="02020503060305020303" pitchFamily="18" charset="0"/>
          </a:endParaRPr>
        </a:p>
      </dsp:txBody>
      <dsp:txXfrm>
        <a:off x="1495692" y="3544359"/>
        <a:ext cx="2530673" cy="1518404"/>
      </dsp:txXfrm>
    </dsp:sp>
    <dsp:sp modelId="{4EA9B43B-FC2E-4BDB-AFB7-E517426E80A4}">
      <dsp:nvSpPr>
        <dsp:cNvPr id="0" name=""/>
        <dsp:cNvSpPr/>
      </dsp:nvSpPr>
      <dsp:spPr>
        <a:xfrm>
          <a:off x="4279433" y="3544359"/>
          <a:ext cx="2530673" cy="151840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ell MT" panose="02020503060305020303" pitchFamily="18" charset="0"/>
            </a:rPr>
            <a:t>Scholarly Work</a:t>
          </a:r>
          <a:endParaRPr lang="en-US" sz="2500" kern="1200" dirty="0">
            <a:latin typeface="Bell MT" panose="02020503060305020303" pitchFamily="18" charset="0"/>
          </a:endParaRPr>
        </a:p>
      </dsp:txBody>
      <dsp:txXfrm>
        <a:off x="4279433" y="3544359"/>
        <a:ext cx="2530673" cy="1518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15A7A-BA88-41FC-B063-0EA99F57F843}">
      <dsp:nvSpPr>
        <dsp:cNvPr id="0" name=""/>
        <dsp:cNvSpPr/>
      </dsp:nvSpPr>
      <dsp:spPr>
        <a:xfrm>
          <a:off x="0" y="0"/>
          <a:ext cx="4510447" cy="61340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latin typeface="Bell MT"/>
            </a:rPr>
            <a:t>How may we be of Service?</a:t>
          </a:r>
          <a:endParaRPr lang="en-US" sz="5500" kern="1200" dirty="0">
            <a:latin typeface="Bell MT"/>
          </a:endParaRPr>
        </a:p>
      </dsp:txBody>
      <dsp:txXfrm>
        <a:off x="0" y="0"/>
        <a:ext cx="4510447" cy="1840229"/>
      </dsp:txXfrm>
    </dsp:sp>
    <dsp:sp modelId="{716E011C-16A0-40FB-82B4-0185208B3090}">
      <dsp:nvSpPr>
        <dsp:cNvPr id="0" name=""/>
        <dsp:cNvSpPr/>
      </dsp:nvSpPr>
      <dsp:spPr>
        <a:xfrm>
          <a:off x="451044" y="1841352"/>
          <a:ext cx="3608357" cy="4390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Leadership</a:t>
          </a:r>
          <a:endParaRPr lang="en-US" sz="2300" kern="1200" dirty="0"/>
        </a:p>
      </dsp:txBody>
      <dsp:txXfrm>
        <a:off x="463902" y="1854210"/>
        <a:ext cx="3582641" cy="413300"/>
      </dsp:txXfrm>
    </dsp:sp>
    <dsp:sp modelId="{7A396B55-6E14-4405-9F15-EC9CE54BDB6D}">
      <dsp:nvSpPr>
        <dsp:cNvPr id="0" name=""/>
        <dsp:cNvSpPr/>
      </dsp:nvSpPr>
      <dsp:spPr>
        <a:xfrm>
          <a:off x="451044" y="2347910"/>
          <a:ext cx="3608357" cy="439016"/>
        </a:xfrm>
        <a:prstGeom prst="roundRect">
          <a:avLst>
            <a:gd name="adj" fmla="val 10000"/>
          </a:avLst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Management</a:t>
          </a:r>
          <a:endParaRPr lang="en-US" sz="2300" kern="1200" dirty="0"/>
        </a:p>
      </dsp:txBody>
      <dsp:txXfrm>
        <a:off x="463902" y="2360768"/>
        <a:ext cx="3582641" cy="413300"/>
      </dsp:txXfrm>
    </dsp:sp>
    <dsp:sp modelId="{01597BCE-D6DD-4E4F-81BA-61DDB21C066D}">
      <dsp:nvSpPr>
        <dsp:cNvPr id="0" name=""/>
        <dsp:cNvSpPr/>
      </dsp:nvSpPr>
      <dsp:spPr>
        <a:xfrm>
          <a:off x="451044" y="2854467"/>
          <a:ext cx="3608357" cy="439016"/>
        </a:xfrm>
        <a:prstGeom prst="roundRect">
          <a:avLst>
            <a:gd name="adj" fmla="val 10000"/>
          </a:avLst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Committees</a:t>
          </a:r>
          <a:endParaRPr lang="en-US" sz="2300" kern="1200" dirty="0"/>
        </a:p>
      </dsp:txBody>
      <dsp:txXfrm>
        <a:off x="463902" y="2867325"/>
        <a:ext cx="3582641" cy="413300"/>
      </dsp:txXfrm>
    </dsp:sp>
    <dsp:sp modelId="{E0FC41F7-4A7E-4154-BE79-0410A9A0F83B}">
      <dsp:nvSpPr>
        <dsp:cNvPr id="0" name=""/>
        <dsp:cNvSpPr/>
      </dsp:nvSpPr>
      <dsp:spPr>
        <a:xfrm>
          <a:off x="451044" y="3361024"/>
          <a:ext cx="3608357" cy="439016"/>
        </a:xfrm>
        <a:prstGeom prst="roundRect">
          <a:avLst>
            <a:gd name="adj" fmla="val 10000"/>
          </a:avLst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Task Forces</a:t>
          </a:r>
          <a:endParaRPr lang="en-US" sz="2300" kern="1200" dirty="0"/>
        </a:p>
      </dsp:txBody>
      <dsp:txXfrm>
        <a:off x="463902" y="3373882"/>
        <a:ext cx="3582641" cy="413300"/>
      </dsp:txXfrm>
    </dsp:sp>
    <dsp:sp modelId="{E791D97A-65A6-4C02-A16C-F74D14DB8984}">
      <dsp:nvSpPr>
        <dsp:cNvPr id="0" name=""/>
        <dsp:cNvSpPr/>
      </dsp:nvSpPr>
      <dsp:spPr>
        <a:xfrm>
          <a:off x="451044" y="3867582"/>
          <a:ext cx="3608357" cy="439016"/>
        </a:xfrm>
        <a:prstGeom prst="roundRect">
          <a:avLst>
            <a:gd name="adj" fmla="val 10000"/>
          </a:avLst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Community Outreach</a:t>
          </a:r>
          <a:endParaRPr lang="en-US" sz="2300" kern="1200" dirty="0"/>
        </a:p>
      </dsp:txBody>
      <dsp:txXfrm>
        <a:off x="463902" y="3880440"/>
        <a:ext cx="3582641" cy="413300"/>
      </dsp:txXfrm>
    </dsp:sp>
    <dsp:sp modelId="{81E1B45F-69E7-42EC-B56F-DD6BFA890FB9}">
      <dsp:nvSpPr>
        <dsp:cNvPr id="0" name=""/>
        <dsp:cNvSpPr/>
      </dsp:nvSpPr>
      <dsp:spPr>
        <a:xfrm>
          <a:off x="451044" y="4374139"/>
          <a:ext cx="3608357" cy="439016"/>
        </a:xfrm>
        <a:prstGeom prst="roundRect">
          <a:avLst>
            <a:gd name="adj" fmla="val 10000"/>
          </a:avLst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Professional Organizations</a:t>
          </a:r>
          <a:endParaRPr lang="en-US" sz="2300" kern="1200" dirty="0"/>
        </a:p>
      </dsp:txBody>
      <dsp:txXfrm>
        <a:off x="463902" y="4386997"/>
        <a:ext cx="3582641" cy="413300"/>
      </dsp:txXfrm>
    </dsp:sp>
    <dsp:sp modelId="{3048BD30-9C25-4494-A553-64A4D3C2DCCB}">
      <dsp:nvSpPr>
        <dsp:cNvPr id="0" name=""/>
        <dsp:cNvSpPr/>
      </dsp:nvSpPr>
      <dsp:spPr>
        <a:xfrm>
          <a:off x="451044" y="4880697"/>
          <a:ext cx="3608357" cy="439016"/>
        </a:xfrm>
        <a:prstGeom prst="roundRect">
          <a:avLst>
            <a:gd name="adj" fmla="val 10000"/>
          </a:avLst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Faculty Service</a:t>
          </a:r>
          <a:endParaRPr lang="en-US" sz="2300" kern="1200" dirty="0"/>
        </a:p>
      </dsp:txBody>
      <dsp:txXfrm>
        <a:off x="463902" y="4893555"/>
        <a:ext cx="3582641" cy="413300"/>
      </dsp:txXfrm>
    </dsp:sp>
    <dsp:sp modelId="{DCBC519B-1E17-4D41-A9BA-DE77E50AEBB3}">
      <dsp:nvSpPr>
        <dsp:cNvPr id="0" name=""/>
        <dsp:cNvSpPr/>
      </dsp:nvSpPr>
      <dsp:spPr>
        <a:xfrm>
          <a:off x="451044" y="5387254"/>
          <a:ext cx="3608357" cy="439016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Global Health</a:t>
          </a:r>
          <a:endParaRPr lang="en-US" sz="2300" kern="1200" dirty="0"/>
        </a:p>
      </dsp:txBody>
      <dsp:txXfrm>
        <a:off x="463902" y="5400112"/>
        <a:ext cx="3582641" cy="413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A0D2CB0-14CA-4E40-993F-FEBF3789C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55ED4-B824-4DCC-ACF1-AB93558C968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Initiation is when you start to assemble the package, not start thinking about the promotion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7BA0D-606C-4582-B805-D77CDEAA7F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7BA0D-606C-4582-B805-D77CDEAA7F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1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D2CB0-14CA-4E40-993F-FEBF3789C6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45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This transition displays the innovations on the same slide as the general criteria; should all the innovations be labeled?  Are further details required?</a:t>
            </a:r>
          </a:p>
          <a:p>
            <a:r>
              <a:rPr lang="en-US" altLang="en-US" dirty="0" smtClean="0"/>
              <a:t>Innovation: IPE &amp; Mentoring/Archie provide specifics and details</a:t>
            </a:r>
          </a:p>
          <a:p>
            <a:r>
              <a:rPr lang="en-US" altLang="en-US" dirty="0" smtClean="0"/>
              <a:t>Scholarly work</a:t>
            </a:r>
          </a:p>
          <a:p>
            <a:r>
              <a:rPr lang="en-US" altLang="en-US" dirty="0" smtClean="0"/>
              <a:t>Faculty goals are aligned with the department and institution</a:t>
            </a:r>
          </a:p>
          <a:p>
            <a:r>
              <a:rPr lang="en-US" altLang="en-US" dirty="0" smtClean="0"/>
              <a:t>Forever mentoring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12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10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F46C-BDF0-48BD-AE13-30F70F2F9EAD}" type="slidenum">
              <a:rPr lang="en-US" altLang="en-US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magnifying is to suggest impact. (it can go or stay). Does this slide require more? Are the animations alright? (Include Global service; service to whom: institution, profession, community, impacts 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12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10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DB1AAE6-E497-4220-85DE-8672D8EE2563}" type="slidenum">
              <a:rPr lang="en-US" altLang="en-US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AA3A1-F389-4F48-A9E8-5255A740D35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810000" y="1600200"/>
            <a:ext cx="5257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10000" y="3276600"/>
            <a:ext cx="50292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©2003 RUSH University Medical Center</a:t>
            </a: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5562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C624B2-1CED-4A12-9CE4-586307792C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©2003 RUSH University Medical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0D82BA-56B9-498A-9BD0-85BEA88D36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76200"/>
            <a:ext cx="21145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1912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©2003 RUSH University Medical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63A69-B721-46B4-9048-0ADB349064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E7270-111B-42F1-B435-B739B4B20A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06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E17F-26DF-4E09-A952-D1C939EA3D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89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504B-9974-40DB-8389-0F97082124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8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BF58-5B69-4781-8F60-A5DB319EC9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75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7CEC-1936-437E-8C77-CE3C566DF5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3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F7AB-34A2-4DE5-8BAE-82AA7A832A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0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C026-EB72-418D-909C-C556C79BAA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43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4987-15C4-43DD-B806-7EAFABD0B1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0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©2003 RUSH University Medical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550D73-9BEE-4CC7-A1F0-B22D1CDD9F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391F-8506-4941-AA8E-586DD40AAA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13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FABE-D839-4989-8E13-22B9696368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22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327C-68AF-4220-A755-F4F1C801B4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75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E7270-111B-42F1-B435-B739B4B20A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84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E17F-26DF-4E09-A952-D1C939EA3D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07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504B-9974-40DB-8389-0F97082124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96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BF58-5B69-4781-8F60-A5DB319EC9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91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7CEC-1936-437E-8C77-CE3C566DF5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92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F7AB-34A2-4DE5-8BAE-82AA7A832A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87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C026-EB72-418D-909C-C556C79BAA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2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©2003 RUSH University Medical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EF48F9-25AB-4DA3-887B-B38FCD3851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4987-15C4-43DD-B806-7EAFABD0B1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23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391F-8506-4941-AA8E-586DD40AAA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32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FABE-D839-4989-8E13-22B9696368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52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327C-68AF-4220-A755-F4F1C801B4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77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E7270-111B-42F1-B435-B739B4B20A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64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E17F-26DF-4E09-A952-D1C939EA3D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80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504B-9974-40DB-8389-0F97082124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08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BF58-5B69-4781-8F60-A5DB319EC9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97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7CEC-1936-437E-8C77-CE3C566DF5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18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F7AB-34A2-4DE5-8BAE-82AA7A832A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1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©2003 RUSH University Medical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28E9F7-7C1C-4FDB-90C5-FB3BC94356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C026-EB72-418D-909C-C556C79BAA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33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4987-15C4-43DD-B806-7EAFABD0B1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17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391F-8506-4941-AA8E-586DD40AAA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96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FABE-D839-4989-8E13-22B9696368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5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327C-68AF-4220-A755-F4F1C801B4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09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E7270-111B-42F1-B435-B739B4B20A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10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E17F-26DF-4E09-A952-D1C939EA3D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00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504B-9974-40DB-8389-0F97082124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61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BF58-5B69-4781-8F60-A5DB319EC9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26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7CEC-1936-437E-8C77-CE3C566DF5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©2003 RUSH University Medical Center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A7A525-1F0F-4B5A-8F20-0D1743313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F7AB-34A2-4DE5-8BAE-82AA7A832A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4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C026-EB72-418D-909C-C556C79BAA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1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4987-15C4-43DD-B806-7EAFABD0B1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42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391F-8506-4941-AA8E-586DD40AAA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38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FABE-D839-4989-8E13-22B9696368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66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327C-68AF-4220-A755-F4F1C801B4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©2003 RUSH University Medical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9B0414-F57D-4A61-BB02-5D6DD11B3C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©2003 RUSH University Medical Center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828D2C-D329-47BC-AFC5-2E8991DE1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©2003 RUSH University Medical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E1139A-E70C-4D76-A748-1AC43BE23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©2003 RUSH University Medical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9A2C21-6F87-4B66-B3CB-ED3443447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5800" y="1295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53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Times New Roman" pitchFamily="18" charset="0"/>
              </a:defRPr>
            </a:lvl1pPr>
          </a:lstStyle>
          <a:p>
            <a:r>
              <a:rPr lang="en-US"/>
              <a:t>©2003 RUSH University Medical Center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34BBFB9A-6CCA-4DBC-BA07-ED52F72DE1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1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07" charset="-128"/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07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pitchFamily="-107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CB9FDD-6560-4CF2-9861-DFB189AADA64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07" charset="-128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87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07" charset="-128"/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07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pitchFamily="-107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CB9FDD-6560-4CF2-9861-DFB189AADA64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07" charset="-128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43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07" charset="-128"/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07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pitchFamily="-107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CB9FDD-6560-4CF2-9861-DFB189AADA64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07" charset="-128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22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C3D95C-DAD7-46F6-BF71-2FBD13594085}" type="datetimeFigureOut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07" charset="-128"/>
              </a:rPr>
              <a:pPr>
                <a:defRPr/>
              </a:pPr>
              <a:t>7/20/2016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07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pitchFamily="-107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CB9FDD-6560-4CF2-9861-DFB189AADA64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07" charset="-128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76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a_chubinskaya@rush.edu" TargetMode="External"/><Relationship Id="rId2" Type="http://schemas.openxmlformats.org/officeDocument/2006/relationships/hyperlink" Target="http://www.rushu.rush.edu/acacdemicaffair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838200"/>
            <a:ext cx="5486400" cy="1905000"/>
          </a:xfrm>
        </p:spPr>
        <p:txBody>
          <a:bodyPr/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b="0" dirty="0" smtClean="0">
                <a:latin typeface="Tahoma" pitchFamily="34" charset="0"/>
              </a:rPr>
              <a:t>New COSFAP Policies and Procedures</a:t>
            </a:r>
            <a:br>
              <a:rPr lang="en-US" sz="2800" b="0" dirty="0" smtClean="0">
                <a:latin typeface="Tahoma" pitchFamily="34" charset="0"/>
              </a:rPr>
            </a:br>
            <a:r>
              <a:rPr lang="en-US" sz="2800" b="0" dirty="0" smtClean="0">
                <a:latin typeface="Tahoma" pitchFamily="34" charset="0"/>
              </a:rPr>
              <a:t/>
            </a:r>
            <a:br>
              <a:rPr lang="en-US" sz="2800" b="0" dirty="0" smtClean="0">
                <a:latin typeface="Tahoma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</a:rPr>
              <a:t>Key changes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276600"/>
            <a:ext cx="50292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ahoma" pitchFamily="34" charset="0"/>
              </a:rPr>
              <a:t>Susan Chubinskaya, PhD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ahoma" pitchFamily="34" charset="0"/>
              </a:rPr>
              <a:t>Associate Provost for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ahoma" pitchFamily="34" charset="0"/>
              </a:rPr>
              <a:t>Faculty Affairs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173" name="Picture 5" descr="MCj023330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32263"/>
            <a:ext cx="1760538" cy="272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Excellence/Changes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572000"/>
          </a:xfrm>
        </p:spPr>
        <p:txBody>
          <a:bodyPr/>
          <a:lstStyle/>
          <a:p>
            <a:r>
              <a:rPr lang="en-US" b="1" dirty="0" smtClean="0"/>
              <a:t>Old</a:t>
            </a:r>
          </a:p>
          <a:p>
            <a:pPr lvl="1"/>
            <a:r>
              <a:rPr lang="en-US" dirty="0" smtClean="0"/>
              <a:t>Teaching Excellence</a:t>
            </a:r>
          </a:p>
          <a:p>
            <a:pPr lvl="1"/>
            <a:r>
              <a:rPr lang="en-US" dirty="0" smtClean="0"/>
              <a:t>Research/Scholarly</a:t>
            </a:r>
          </a:p>
          <a:p>
            <a:pPr lvl="1"/>
            <a:r>
              <a:rPr lang="en-US" dirty="0" smtClean="0"/>
              <a:t>Clinical Service</a:t>
            </a:r>
          </a:p>
          <a:p>
            <a:pPr lvl="1"/>
            <a:r>
              <a:rPr lang="en-US" dirty="0" smtClean="0"/>
              <a:t>Administrative Service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572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New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Clinical excellence</a:t>
            </a:r>
          </a:p>
          <a:p>
            <a:pPr lvl="1"/>
            <a:r>
              <a:rPr lang="en-US" dirty="0" smtClean="0"/>
              <a:t>Service</a:t>
            </a:r>
          </a:p>
          <a:p>
            <a:pPr lvl="2"/>
            <a:r>
              <a:rPr lang="en-US" dirty="0" smtClean="0"/>
              <a:t>Administrative</a:t>
            </a:r>
          </a:p>
          <a:p>
            <a:pPr lvl="2"/>
            <a:r>
              <a:rPr lang="en-US" dirty="0" smtClean="0"/>
              <a:t>Leadership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Community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Global, </a:t>
            </a:r>
            <a:r>
              <a:rPr lang="en-US" b="1" dirty="0" err="1" smtClean="0">
                <a:solidFill>
                  <a:srgbClr val="FF0000"/>
                </a:solidFill>
              </a:rPr>
              <a:t>etc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©2003 RUSH University Medical 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8006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: All </a:t>
            </a:r>
            <a:r>
              <a:rPr lang="en-US" dirty="0"/>
              <a:t>candidates for senior faculty promotion, regardless of the combination of criteria chosen for one’s promotion/appointment, are expected to demonstrate evidence of scholarly productivity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19300" y="762000"/>
            <a:ext cx="5105400" cy="792162"/>
          </a:xfrm>
        </p:spPr>
        <p:txBody>
          <a:bodyPr/>
          <a:lstStyle/>
          <a:p>
            <a:pPr eaLnBrk="1" hangingPunct="1"/>
            <a:r>
              <a:rPr lang="en-US" sz="3500" dirty="0" smtClean="0">
                <a:latin typeface="Bell MT" panose="02020503060305020303" pitchFamily="18" charset="0"/>
              </a:rPr>
              <a:t>Scholarship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57509281"/>
              </p:ext>
            </p:extLst>
          </p:nvPr>
        </p:nvGraphicFramePr>
        <p:xfrm>
          <a:off x="762000" y="1371600"/>
          <a:ext cx="76962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TextBox 12"/>
          <p:cNvSpPr txBox="1">
            <a:spLocks noChangeArrowheads="1"/>
          </p:cNvSpPr>
          <p:nvPr/>
        </p:nvSpPr>
        <p:spPr bwMode="auto">
          <a:xfrm>
            <a:off x="1600200" y="5638800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cap="all" dirty="0" smtClean="0">
                <a:solidFill>
                  <a:prstClr val="black"/>
                </a:solidFill>
                <a:latin typeface="Bell MT" panose="02020503060305020303" pitchFamily="18" charset="0"/>
                <a:ea typeface="ＭＳ Ｐゴシック" pitchFamily="-107" charset="-128"/>
              </a:rPr>
              <a:t>scholarship</a:t>
            </a:r>
            <a:endParaRPr lang="en-US" sz="1800" b="1" cap="all" dirty="0">
              <a:solidFill>
                <a:prstClr val="black"/>
              </a:solidFill>
              <a:latin typeface="Bell MT" panose="02020503060305020303" pitchFamily="18" charset="0"/>
              <a:ea typeface="ＭＳ Ｐゴシック" pitchFamily="-107" charset="-128"/>
            </a:endParaRPr>
          </a:p>
        </p:txBody>
      </p:sp>
      <p:sp>
        <p:nvSpPr>
          <p:cNvPr id="2" name="Down Arrow Callout 1"/>
          <p:cNvSpPr/>
          <p:nvPr/>
        </p:nvSpPr>
        <p:spPr>
          <a:xfrm flipH="1">
            <a:off x="152400" y="57150"/>
            <a:ext cx="8839201" cy="885825"/>
          </a:xfrm>
          <a:prstGeom prst="downArrowCallout">
            <a:avLst>
              <a:gd name="adj1" fmla="val 25000"/>
              <a:gd name="adj2" fmla="val 243279"/>
              <a:gd name="adj3" fmla="val 25000"/>
              <a:gd name="adj4" fmla="val 6497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Bell MT" panose="02020503060305020303" pitchFamily="18" charset="0"/>
              </a:rPr>
              <a:t>Education – Research – Clinical - Service</a:t>
            </a:r>
            <a:endParaRPr lang="en-US" sz="4000" dirty="0">
              <a:solidFill>
                <a:prstClr val="black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191000" cy="4953000"/>
          </a:xfrm>
        </p:spPr>
        <p:txBody>
          <a:bodyPr/>
          <a:lstStyle/>
          <a:p>
            <a:r>
              <a:rPr lang="en-US" dirty="0" smtClean="0"/>
              <a:t>Defined as: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ynthesis </a:t>
            </a:r>
            <a:r>
              <a:rPr lang="en-US" sz="1600" dirty="0"/>
              <a:t>of knowledge and the accompanying dedicated effort(s) to convey this knowledge to the local, regional, national, and/or international community. 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Scholarly </a:t>
            </a:r>
            <a:r>
              <a:rPr lang="en-US" sz="1600" dirty="0"/>
              <a:t>activity does NOT necessitate production of original research or research projects. 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However</a:t>
            </a:r>
            <a:r>
              <a:rPr lang="en-US" sz="1600" dirty="0"/>
              <a:t>, it does require the dissemination of synthesized ideas in a thoughtful and uniform approach both within Rush and beyond.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4572000"/>
          </a:xfrm>
        </p:spPr>
        <p:txBody>
          <a:bodyPr/>
          <a:lstStyle/>
          <a:p>
            <a:r>
              <a:rPr lang="en-US" dirty="0" smtClean="0"/>
              <a:t>Expectation</a:t>
            </a:r>
          </a:p>
          <a:p>
            <a:pPr lvl="1"/>
            <a:r>
              <a:rPr lang="en-US" sz="1800" dirty="0"/>
              <a:t>at least ONE of a candidate’s scholarly work products/achievements is in the form of the written </a:t>
            </a:r>
            <a:r>
              <a:rPr lang="en-US" sz="1800" dirty="0" smtClean="0"/>
              <a:t>word:</a:t>
            </a:r>
          </a:p>
          <a:p>
            <a:pPr lvl="2"/>
            <a:r>
              <a:rPr lang="en-US" sz="1400" dirty="0" smtClean="0"/>
              <a:t>peer </a:t>
            </a:r>
            <a:r>
              <a:rPr lang="en-US" sz="1400" dirty="0"/>
              <a:t>reviewed </a:t>
            </a:r>
            <a:r>
              <a:rPr lang="en-US" sz="1400" dirty="0" smtClean="0"/>
              <a:t>publications</a:t>
            </a:r>
          </a:p>
          <a:p>
            <a:pPr lvl="2"/>
            <a:r>
              <a:rPr lang="en-US" sz="1400" dirty="0" smtClean="0"/>
              <a:t>peer </a:t>
            </a:r>
            <a:r>
              <a:rPr lang="en-US" sz="1400" dirty="0"/>
              <a:t>reviewed </a:t>
            </a:r>
            <a:r>
              <a:rPr lang="en-US" sz="1400" dirty="0" smtClean="0"/>
              <a:t>abstracts</a:t>
            </a:r>
          </a:p>
          <a:p>
            <a:pPr lvl="2"/>
            <a:r>
              <a:rPr lang="en-US" sz="1400" dirty="0" smtClean="0"/>
              <a:t>book chapters</a:t>
            </a:r>
          </a:p>
          <a:p>
            <a:pPr lvl="2"/>
            <a:r>
              <a:rPr lang="en-US" sz="1400" dirty="0" smtClean="0"/>
              <a:t>white papers</a:t>
            </a:r>
          </a:p>
          <a:p>
            <a:pPr lvl="2"/>
            <a:r>
              <a:rPr lang="en-US" sz="1400" dirty="0" smtClean="0"/>
              <a:t>position statements</a:t>
            </a:r>
          </a:p>
          <a:p>
            <a:pPr lvl="2"/>
            <a:r>
              <a:rPr lang="en-US" sz="1400" dirty="0" smtClean="0"/>
              <a:t>online </a:t>
            </a:r>
            <a:r>
              <a:rPr lang="en-US" sz="1400" dirty="0"/>
              <a:t>educational </a:t>
            </a:r>
            <a:r>
              <a:rPr lang="en-US" sz="1400" dirty="0" smtClean="0"/>
              <a:t>modules</a:t>
            </a:r>
          </a:p>
          <a:p>
            <a:pPr lvl="2"/>
            <a:r>
              <a:rPr lang="en-US" sz="1400" dirty="0" smtClean="0"/>
              <a:t>institutional </a:t>
            </a:r>
            <a:r>
              <a:rPr lang="en-US" sz="1400" dirty="0"/>
              <a:t>guidelines and/or </a:t>
            </a:r>
            <a:r>
              <a:rPr lang="en-US" sz="1400" dirty="0" smtClean="0"/>
              <a:t>protocols</a:t>
            </a:r>
          </a:p>
          <a:p>
            <a:pPr lvl="2"/>
            <a:r>
              <a:rPr lang="en-US" sz="1400" dirty="0" smtClean="0"/>
              <a:t>quality </a:t>
            </a:r>
            <a:r>
              <a:rPr lang="en-US" sz="1400" dirty="0"/>
              <a:t>improvement </a:t>
            </a:r>
            <a:r>
              <a:rPr lang="en-US" sz="1400" dirty="0" smtClean="0"/>
              <a:t>protocols</a:t>
            </a:r>
          </a:p>
          <a:p>
            <a:pPr lvl="2"/>
            <a:r>
              <a:rPr lang="en-US" sz="1400" dirty="0" smtClean="0"/>
              <a:t>safety </a:t>
            </a:r>
            <a:r>
              <a:rPr lang="en-US" sz="1400" dirty="0"/>
              <a:t>guidelines,  etc.…).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©2003 RUSH University Medical Center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5867400"/>
            <a:ext cx="355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 are on pp: 13-14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6629400" cy="457200"/>
          </a:xfrm>
        </p:spPr>
        <p:txBody>
          <a:bodyPr/>
          <a:lstStyle/>
          <a:p>
            <a:r>
              <a:rPr lang="en-US" sz="2800" dirty="0" smtClean="0"/>
              <a:t>Examples of scholarly activity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419600" cy="548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ublications </a:t>
            </a:r>
            <a:r>
              <a:rPr lang="en-US" sz="1600" dirty="0"/>
              <a:t>in the general area of education, research, clinical excellence, and </a:t>
            </a:r>
            <a:r>
              <a:rPr lang="en-US" sz="1600" dirty="0" smtClean="0"/>
              <a:t>service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ditorship </a:t>
            </a:r>
            <a:r>
              <a:rPr lang="en-US" sz="1600" dirty="0"/>
              <a:t>of books and other </a:t>
            </a:r>
            <a:r>
              <a:rPr lang="en-US" sz="1600" dirty="0" smtClean="0"/>
              <a:t>educ. </a:t>
            </a:r>
            <a:r>
              <a:rPr lang="en-US" sz="1600" dirty="0"/>
              <a:t>materials (e.g. books, chapters, reviews, non-peered reviewed articles, editorials, etc</a:t>
            </a:r>
            <a:r>
              <a:rPr lang="en-US" sz="1600" dirty="0" smtClean="0"/>
              <a:t>.)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nvited presentations in scientific </a:t>
            </a:r>
            <a:r>
              <a:rPr lang="en-US" sz="1600" dirty="0"/>
              <a:t>or </a:t>
            </a:r>
            <a:r>
              <a:rPr lang="en-US" sz="1600" dirty="0" smtClean="0"/>
              <a:t>med. acad. </a:t>
            </a:r>
            <a:r>
              <a:rPr lang="en-US" sz="1600" dirty="0"/>
              <a:t>symposia, meetings, and lectures at the regional, national or international level (course creation, symposia organization, meeting oversight and synthesis, etc.)  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Participation </a:t>
            </a:r>
            <a:r>
              <a:rPr lang="en-US" sz="1600" dirty="0"/>
              <a:t>and leadership on health care quality, safety, and outcomes projects and initiatives (institutional, local, regional, national, international)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4495800" cy="50292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Participation and leadership on public health and community projects and initiatives (institutional, local, regional, national, international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Participation and leadership on health care information technology creation, integration, and problem solving (i.e. software, hardware, electronic medical records, </a:t>
            </a:r>
            <a:r>
              <a:rPr lang="en-US" sz="1400" dirty="0" err="1">
                <a:solidFill>
                  <a:srgbClr val="000000"/>
                </a:solidFill>
              </a:rPr>
              <a:t>etc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Participation and leadership on health care </a:t>
            </a:r>
            <a:r>
              <a:rPr lang="en-US" sz="1400" dirty="0" smtClean="0">
                <a:solidFill>
                  <a:srgbClr val="000000"/>
                </a:solidFill>
              </a:rPr>
              <a:t>education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Participation and leadership in health care strategy and policy affecting institutional, local, regional, national and/or international forums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©2003 RUSH University Medical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1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6629400" cy="457200"/>
          </a:xfrm>
        </p:spPr>
        <p:txBody>
          <a:bodyPr/>
          <a:lstStyle/>
          <a:p>
            <a:r>
              <a:rPr lang="en-US" sz="2800" dirty="0" smtClean="0"/>
              <a:t>Examples of scholarly activity (</a:t>
            </a:r>
            <a:r>
              <a:rPr lang="en-US" sz="2800" dirty="0" err="1" smtClean="0"/>
              <a:t>cont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419600" cy="5181600"/>
          </a:xfrm>
        </p:spPr>
        <p:txBody>
          <a:bodyPr/>
          <a:lstStyle/>
          <a:p>
            <a:r>
              <a:rPr lang="en-US" sz="1600" dirty="0"/>
              <a:t>Participation and leadership in health care economics and business modeling affecting institutional, local, regional, national and/or international </a:t>
            </a:r>
            <a:r>
              <a:rPr lang="en-US" sz="1600" dirty="0" smtClean="0"/>
              <a:t>forums</a:t>
            </a:r>
          </a:p>
          <a:p>
            <a:endParaRPr lang="en-US" sz="1600" dirty="0"/>
          </a:p>
          <a:p>
            <a:r>
              <a:rPr lang="en-US" sz="1600" dirty="0"/>
              <a:t>Extramural review courses taught, directed or developed and the organization of regional, national or international </a:t>
            </a:r>
            <a:r>
              <a:rPr lang="en-US" sz="1600" dirty="0" smtClean="0"/>
              <a:t>conferences</a:t>
            </a:r>
          </a:p>
          <a:p>
            <a:endParaRPr lang="en-US" sz="1600" dirty="0"/>
          </a:p>
          <a:p>
            <a:r>
              <a:rPr lang="en-US" sz="1600" dirty="0"/>
              <a:t>Election to prestigious scientific societies via peer review </a:t>
            </a:r>
            <a:r>
              <a:rPr lang="en-US" sz="1600" dirty="0" smtClean="0"/>
              <a:t>process</a:t>
            </a:r>
          </a:p>
          <a:p>
            <a:endParaRPr lang="en-US" sz="1600" dirty="0"/>
          </a:p>
          <a:p>
            <a:r>
              <a:rPr lang="en-US" sz="1600" dirty="0"/>
              <a:t>Election to an org. post or office in a prof. society which requires service to the prof. society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838200"/>
            <a:ext cx="4495800" cy="5029200"/>
          </a:xfrm>
        </p:spPr>
        <p:txBody>
          <a:bodyPr/>
          <a:lstStyle/>
          <a:p>
            <a:r>
              <a:rPr lang="en-US" sz="1400" dirty="0" smtClean="0"/>
              <a:t>Presentations </a:t>
            </a:r>
            <a:r>
              <a:rPr lang="en-US" sz="1400" dirty="0"/>
              <a:t>at regional, national or international </a:t>
            </a:r>
            <a:r>
              <a:rPr lang="en-US" sz="1400" dirty="0" smtClean="0"/>
              <a:t>prof. </a:t>
            </a:r>
            <a:r>
              <a:rPr lang="en-US" sz="1400" dirty="0"/>
              <a:t>meetings, courses or seminars.  There should be evidence of first or senior authored presentations in this area or explanation of the contributions in the multidisciplinary work.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Participation </a:t>
            </a:r>
            <a:r>
              <a:rPr lang="en-US" sz="1400" dirty="0"/>
              <a:t>in the peer review process by membership on institutional, regional, national or international scientific review boards (e.g. NIH study sections, DoD or NSF panels, foundation/funding agency review boards, </a:t>
            </a:r>
            <a:r>
              <a:rPr lang="en-US" sz="1400" dirty="0" err="1"/>
              <a:t>etc</a:t>
            </a:r>
            <a:r>
              <a:rPr lang="en-US" sz="1400" dirty="0"/>
              <a:t>), or review of scientific manuscripts for professional journals 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Membership </a:t>
            </a:r>
            <a:r>
              <a:rPr lang="en-US" sz="1400" dirty="0"/>
              <a:t>on editorial boards of scientific or healthcare professional journals 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Media </a:t>
            </a:r>
            <a:r>
              <a:rPr lang="en-US" sz="1400" dirty="0"/>
              <a:t>interviews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Production </a:t>
            </a:r>
            <a:r>
              <a:rPr lang="en-US" sz="1400" dirty="0"/>
              <a:t>of guidelines, policies, procedures for institutions, government agencies, health care/research societies, etc. </a:t>
            </a:r>
          </a:p>
          <a:p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©2003 RUSH University Medical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3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 professor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38100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Old</a:t>
            </a:r>
          </a:p>
          <a:p>
            <a:r>
              <a:rPr lang="en-US" sz="1800" dirty="0"/>
              <a:t>Advanced </a:t>
            </a:r>
            <a:r>
              <a:rPr lang="en-US" sz="1800" dirty="0" smtClean="0"/>
              <a:t>graduate </a:t>
            </a:r>
            <a:r>
              <a:rPr lang="en-US" sz="1800" dirty="0"/>
              <a:t>degree</a:t>
            </a:r>
          </a:p>
          <a:p>
            <a:r>
              <a:rPr lang="en-US" sz="1800" dirty="0"/>
              <a:t>Hold the title of assistant professor for a min of 5 </a:t>
            </a:r>
            <a:r>
              <a:rPr lang="en-US" sz="1800" dirty="0" err="1" smtClean="0"/>
              <a:t>yrs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i="1" dirty="0" smtClean="0"/>
              <a:t>One of the TWO </a:t>
            </a:r>
            <a:r>
              <a:rPr lang="en-US" sz="1800" dirty="0" smtClean="0"/>
              <a:t>areas of excellence should be teaching and/or research/scholarly 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Potential </a:t>
            </a:r>
            <a:r>
              <a:rPr lang="en-US" sz="1800" dirty="0"/>
              <a:t>for leadership and achievement of at least </a:t>
            </a:r>
            <a:r>
              <a:rPr lang="en-US" sz="1800" dirty="0" smtClean="0"/>
              <a:t>local or regional </a:t>
            </a:r>
            <a:r>
              <a:rPr lang="en-US" sz="1800" dirty="0"/>
              <a:t>recognition in chosen areas of expertise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85800"/>
            <a:ext cx="38100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New</a:t>
            </a:r>
          </a:p>
          <a:p>
            <a:r>
              <a:rPr lang="en-US" sz="1800" dirty="0" smtClean="0"/>
              <a:t>Advanced </a:t>
            </a:r>
            <a:r>
              <a:rPr lang="en-US" sz="1800" b="1" dirty="0" smtClean="0">
                <a:solidFill>
                  <a:srgbClr val="FF0000"/>
                </a:solidFill>
              </a:rPr>
              <a:t>doctoral</a:t>
            </a:r>
            <a:r>
              <a:rPr lang="en-US" sz="1800" dirty="0" smtClean="0"/>
              <a:t> graduate degree</a:t>
            </a:r>
          </a:p>
          <a:p>
            <a:r>
              <a:rPr lang="en-US" sz="1800" dirty="0" smtClean="0"/>
              <a:t>Hold the title of assistant professor for a min of 5 </a:t>
            </a:r>
            <a:r>
              <a:rPr lang="en-US" sz="1800" dirty="0" err="1" smtClean="0"/>
              <a:t>yrs</a:t>
            </a:r>
            <a:endParaRPr lang="en-US" sz="1800" dirty="0" smtClean="0"/>
          </a:p>
          <a:p>
            <a:r>
              <a:rPr lang="en-US" sz="1800" dirty="0"/>
              <a:t>Superior </a:t>
            </a:r>
            <a:r>
              <a:rPr lang="en-US" sz="1800" dirty="0" smtClean="0"/>
              <a:t>performance, continued productivity, and superior performance </a:t>
            </a:r>
            <a:r>
              <a:rPr lang="en-US" sz="1800" dirty="0"/>
              <a:t>in at least </a:t>
            </a:r>
            <a:r>
              <a:rPr lang="en-US" sz="1800" b="1" dirty="0">
                <a:solidFill>
                  <a:srgbClr val="FF0000"/>
                </a:solidFill>
              </a:rPr>
              <a:t>TWO</a:t>
            </a:r>
            <a:r>
              <a:rPr lang="en-US" sz="1800" dirty="0"/>
              <a:t> areas: </a:t>
            </a:r>
          </a:p>
          <a:p>
            <a:pPr lvl="1"/>
            <a:r>
              <a:rPr lang="en-US" sz="1600" dirty="0"/>
              <a:t>Education</a:t>
            </a:r>
          </a:p>
          <a:p>
            <a:pPr lvl="1"/>
            <a:r>
              <a:rPr lang="en-US" sz="1600" dirty="0"/>
              <a:t>Research</a:t>
            </a:r>
          </a:p>
          <a:p>
            <a:pPr lvl="1"/>
            <a:r>
              <a:rPr lang="en-US" sz="1600" dirty="0"/>
              <a:t>Clinical excellence</a:t>
            </a:r>
          </a:p>
          <a:p>
            <a:pPr lvl="1"/>
            <a:r>
              <a:rPr lang="en-US" sz="1600" dirty="0"/>
              <a:t>Service</a:t>
            </a:r>
          </a:p>
          <a:p>
            <a:r>
              <a:rPr lang="en-US" sz="1800" dirty="0" smtClean="0"/>
              <a:t>Potential for leadership and achievement of at least </a:t>
            </a:r>
            <a:r>
              <a:rPr lang="en-US" sz="1800" dirty="0" smtClean="0">
                <a:solidFill>
                  <a:srgbClr val="FF0000"/>
                </a:solidFill>
              </a:rPr>
              <a:t>regional </a:t>
            </a:r>
            <a:r>
              <a:rPr lang="en-US" sz="1800" dirty="0" smtClean="0"/>
              <a:t>recognition in chosen areas of expertise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Professionalism/ICARE values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©2003 RUSH University Medical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Professor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960" y="1676400"/>
            <a:ext cx="38100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Old</a:t>
            </a:r>
          </a:p>
          <a:p>
            <a:r>
              <a:rPr lang="en-US" sz="2000" dirty="0"/>
              <a:t>Advanced </a:t>
            </a:r>
            <a:r>
              <a:rPr lang="en-US" sz="2000" dirty="0" smtClean="0"/>
              <a:t>graduate </a:t>
            </a:r>
            <a:r>
              <a:rPr lang="en-US" sz="2000" dirty="0"/>
              <a:t>degree</a:t>
            </a:r>
          </a:p>
          <a:p>
            <a:r>
              <a:rPr lang="en-US" sz="2000" dirty="0"/>
              <a:t>Hold the title of </a:t>
            </a:r>
            <a:r>
              <a:rPr lang="en-US" sz="2000" dirty="0" smtClean="0"/>
              <a:t>associate professor </a:t>
            </a:r>
            <a:r>
              <a:rPr lang="en-US" sz="2000" dirty="0"/>
              <a:t>for a min of 5 </a:t>
            </a:r>
            <a:r>
              <a:rPr lang="en-US" sz="2000" dirty="0" err="1"/>
              <a:t>yrs</a:t>
            </a:r>
            <a:endParaRPr lang="en-US" sz="2000" dirty="0"/>
          </a:p>
          <a:p>
            <a:r>
              <a:rPr lang="en-US" sz="2000" b="1" i="1" dirty="0" smtClean="0"/>
              <a:t>Superior performance in  </a:t>
            </a:r>
            <a:r>
              <a:rPr lang="en-US" sz="2000" b="1" i="1" dirty="0"/>
              <a:t>TWO </a:t>
            </a:r>
            <a:r>
              <a:rPr lang="en-US" sz="2000" dirty="0" smtClean="0"/>
              <a:t>areas of excellence: teaching and research/scholarly</a:t>
            </a:r>
            <a:endParaRPr lang="en-US" sz="2000" dirty="0"/>
          </a:p>
          <a:p>
            <a:r>
              <a:rPr lang="en-US" sz="2000" dirty="0" smtClean="0"/>
              <a:t>Demonstrated administrative excellence/leadership </a:t>
            </a:r>
          </a:p>
          <a:p>
            <a:r>
              <a:rPr lang="en-US" sz="2000" dirty="0" smtClean="0"/>
              <a:t>National/international recognition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038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New</a:t>
            </a:r>
          </a:p>
          <a:p>
            <a:r>
              <a:rPr lang="en-US" sz="1800" dirty="0" smtClean="0"/>
              <a:t>Advanced </a:t>
            </a:r>
            <a:r>
              <a:rPr lang="en-US" sz="1800" b="1" dirty="0" smtClean="0">
                <a:solidFill>
                  <a:srgbClr val="FF0000"/>
                </a:solidFill>
              </a:rPr>
              <a:t>doctoral</a:t>
            </a:r>
            <a:r>
              <a:rPr lang="en-US" sz="1800" dirty="0" smtClean="0"/>
              <a:t> graduate degree</a:t>
            </a:r>
          </a:p>
          <a:p>
            <a:r>
              <a:rPr lang="en-US" sz="1800" dirty="0" smtClean="0"/>
              <a:t>Hold the title of associate professor for a min of 5 </a:t>
            </a:r>
            <a:r>
              <a:rPr lang="en-US" sz="1800" dirty="0" err="1" smtClean="0"/>
              <a:t>yrs</a:t>
            </a:r>
            <a:endParaRPr lang="en-US" sz="1800" dirty="0" smtClean="0"/>
          </a:p>
          <a:p>
            <a:r>
              <a:rPr lang="en-US" sz="1800" dirty="0"/>
              <a:t>Superior performance in at least </a:t>
            </a:r>
            <a:r>
              <a:rPr lang="en-US" sz="1800" b="1" dirty="0" smtClean="0">
                <a:solidFill>
                  <a:srgbClr val="FF0000"/>
                </a:solidFill>
              </a:rPr>
              <a:t>THREE</a:t>
            </a:r>
            <a:r>
              <a:rPr lang="en-US" sz="1800" dirty="0" smtClean="0"/>
              <a:t> </a:t>
            </a:r>
            <a:r>
              <a:rPr lang="en-US" sz="1800" dirty="0"/>
              <a:t>areas: </a:t>
            </a:r>
          </a:p>
          <a:p>
            <a:pPr lvl="1"/>
            <a:r>
              <a:rPr lang="en-US" sz="1600" dirty="0"/>
              <a:t>Education</a:t>
            </a:r>
          </a:p>
          <a:p>
            <a:pPr lvl="1"/>
            <a:r>
              <a:rPr lang="en-US" sz="1600" dirty="0"/>
              <a:t>Research</a:t>
            </a:r>
          </a:p>
          <a:p>
            <a:pPr lvl="1"/>
            <a:r>
              <a:rPr lang="en-US" sz="1600" dirty="0"/>
              <a:t>Clinical excellence</a:t>
            </a:r>
          </a:p>
          <a:p>
            <a:pPr lvl="1"/>
            <a:r>
              <a:rPr lang="en-US" sz="1600" dirty="0"/>
              <a:t>Service</a:t>
            </a:r>
          </a:p>
          <a:p>
            <a:r>
              <a:rPr lang="en-US" sz="1800" dirty="0" smtClean="0"/>
              <a:t>Evidence of proven Management and Leadership</a:t>
            </a:r>
          </a:p>
          <a:p>
            <a:r>
              <a:rPr lang="en-US" sz="1800" dirty="0" smtClean="0"/>
              <a:t>National/international recognition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Professionalism/ICARE values</a:t>
            </a:r>
          </a:p>
          <a:p>
            <a:pPr lvl="1"/>
            <a:endParaRPr lang="en-US" dirty="0"/>
          </a:p>
        </p:txBody>
      </p:sp>
      <p:pic>
        <p:nvPicPr>
          <p:cNvPr id="1032" name="Picture 8" descr="http://previews.123rf.com/images/tigatelu/tigatelu1309/tigatelu130900022/22466964-Cartoon-professor-thinkning--Stock-Vector-einstein-albert-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191"/>
            <a:ext cx="1219200" cy="17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reviews.123rf.com/images/basheeradesigns/basheeradesigns1006/basheeradesigns100600019/7091818-white-woman-doctor-See-others-in-this-series--Stock-Vector-doctor-cartoon-fem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3191"/>
            <a:ext cx="1025550" cy="16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81000" y="1428673"/>
          <a:ext cx="8305800" cy="506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blogs.rrc.ca/healthsciences/wp-content/uploads/2012/10/CIHC-cartoon.jpeg"/>
          <p:cNvPicPr>
            <a:picLocks noChangeAspect="1" noChangeArrowheads="1"/>
          </p:cNvPicPr>
          <p:nvPr/>
        </p:nvPicPr>
        <p:blipFill>
          <a:blip r:embed="rId8"/>
          <a:srcRect l="4286" t="4790" r="2857" b="4202"/>
          <a:stretch>
            <a:fillRect/>
          </a:stretch>
        </p:blipFill>
        <p:spPr bwMode="auto">
          <a:xfrm>
            <a:off x="5715000" y="1558406"/>
            <a:ext cx="3005996" cy="4277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61363" cy="106680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 dirty="0" smtClean="0"/>
              <a:t>Promotion Criteria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Teaching/Education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2937" y="228599"/>
            <a:ext cx="726737" cy="61486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Bell MT" panose="02020503060305020303" pitchFamily="18" charset="0"/>
              </a:rPr>
              <a:t>INNOVATIONS</a:t>
            </a:r>
          </a:p>
        </p:txBody>
      </p:sp>
      <p:pic>
        <p:nvPicPr>
          <p:cNvPr id="5122" name="Picture 2" descr="C:\Users\drubakha\AppData\Local\Microsoft\Windows\Temporary Internet Files\Content.IE5\DJBCK3CL\stock_TrainTracks_close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35388"/>
            <a:ext cx="40322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95288"/>
            <a:ext cx="3429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4538" y="5915025"/>
            <a:ext cx="2971800" cy="647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prstClr val="white"/>
                </a:solidFill>
              </a:rPr>
              <a:t>Alignment- </a:t>
            </a:r>
          </a:p>
          <a:p>
            <a:pPr algn="ctr">
              <a:defRPr/>
            </a:pPr>
            <a:r>
              <a:rPr lang="en-US" sz="1800" dirty="0">
                <a:solidFill>
                  <a:prstClr val="white"/>
                </a:solidFill>
              </a:rPr>
              <a:t>Goals to institution</a:t>
            </a:r>
          </a:p>
        </p:txBody>
      </p:sp>
    </p:spTree>
    <p:extLst>
      <p:ext uri="{BB962C8B-B14F-4D97-AF65-F5344CB8AC3E}">
        <p14:creationId xmlns:p14="http://schemas.microsoft.com/office/powerpoint/2010/main" val="3858373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Evaluated based on:</a:t>
            </a:r>
          </a:p>
          <a:p>
            <a:r>
              <a:rPr lang="en-US" dirty="0" smtClean="0"/>
              <a:t>Quality</a:t>
            </a:r>
          </a:p>
          <a:p>
            <a:r>
              <a:rPr lang="en-US" dirty="0" smtClean="0"/>
              <a:t>Quantity</a:t>
            </a:r>
          </a:p>
          <a:p>
            <a:r>
              <a:rPr lang="en-US" dirty="0" smtClean="0"/>
              <a:t>Innovation</a:t>
            </a:r>
          </a:p>
          <a:p>
            <a:r>
              <a:rPr lang="en-US" dirty="0" smtClean="0"/>
              <a:t>Creativity</a:t>
            </a:r>
          </a:p>
          <a:p>
            <a:r>
              <a:rPr lang="en-US" dirty="0" smtClean="0"/>
              <a:t>Evidence of leadership in education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Scholarly work is required!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Documentation:</a:t>
            </a:r>
          </a:p>
          <a:p>
            <a:r>
              <a:rPr lang="en-US" dirty="0" smtClean="0"/>
              <a:t>Quantitative</a:t>
            </a:r>
          </a:p>
          <a:p>
            <a:r>
              <a:rPr lang="en-US" dirty="0" smtClean="0"/>
              <a:t>Qualitative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Demonstrated impact </a:t>
            </a:r>
          </a:p>
          <a:p>
            <a:r>
              <a:rPr lang="en-US" dirty="0" smtClean="0"/>
              <a:t>Derived work product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©2003 RUSH University Medical Center</a:t>
            </a:r>
            <a:endParaRPr lang="en-US"/>
          </a:p>
        </p:txBody>
      </p:sp>
      <p:pic>
        <p:nvPicPr>
          <p:cNvPr id="6148" name="Picture 4" descr="http://cdn.quotesgram.com/small/98/77/1316025361-award_academic_excellence_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Examples of educational excellence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105400"/>
          </a:xfrm>
        </p:spPr>
        <p:txBody>
          <a:bodyPr/>
          <a:lstStyle/>
          <a:p>
            <a:r>
              <a:rPr lang="en-US" sz="1600" dirty="0"/>
              <a:t>Creation of educational exercise(s) </a:t>
            </a:r>
            <a:r>
              <a:rPr lang="en-US" sz="1600" dirty="0" smtClean="0"/>
              <a:t>that </a:t>
            </a:r>
            <a:r>
              <a:rPr lang="en-US" sz="1600" dirty="0"/>
              <a:t>serve(s) as a model for other </a:t>
            </a:r>
            <a:r>
              <a:rPr lang="en-US" sz="1600" dirty="0" smtClean="0"/>
              <a:t>institutions</a:t>
            </a:r>
          </a:p>
          <a:p>
            <a:r>
              <a:rPr lang="en-US" sz="1600" dirty="0" smtClean="0"/>
              <a:t>Teaching </a:t>
            </a:r>
            <a:r>
              <a:rPr lang="en-US" sz="1600" dirty="0"/>
              <a:t>via classroom didactics/lectures/educational sessions/medical rounds/simulation courses/bedside teaching</a:t>
            </a:r>
          </a:p>
          <a:p>
            <a:r>
              <a:rPr lang="en-US" sz="1600" dirty="0" smtClean="0"/>
              <a:t>Development/directorship </a:t>
            </a:r>
            <a:r>
              <a:rPr lang="en-US" sz="1600" dirty="0"/>
              <a:t>of programs, courses, classes, or clerkships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Mentorship</a:t>
            </a:r>
            <a:r>
              <a:rPr lang="en-US" sz="1600" dirty="0"/>
              <a:t>: </a:t>
            </a:r>
            <a:r>
              <a:rPr lang="en-US" sz="1600" dirty="0" smtClean="0"/>
              <a:t>students/residents/fellows/trainees/peers  </a:t>
            </a:r>
          </a:p>
          <a:p>
            <a:r>
              <a:rPr lang="en-US" sz="1600" dirty="0" smtClean="0"/>
              <a:t>Educational </a:t>
            </a:r>
            <a:r>
              <a:rPr lang="en-US" sz="1600" dirty="0"/>
              <a:t>awards</a:t>
            </a:r>
          </a:p>
          <a:p>
            <a:r>
              <a:rPr lang="en-US" sz="1600" dirty="0"/>
              <a:t>V</a:t>
            </a:r>
            <a:r>
              <a:rPr lang="en-US" sz="1600" dirty="0" smtClean="0"/>
              <a:t>isiting </a:t>
            </a:r>
            <a:r>
              <a:rPr lang="en-US" sz="1600" dirty="0"/>
              <a:t>professorships at other academic institutions</a:t>
            </a:r>
          </a:p>
          <a:p>
            <a:r>
              <a:rPr lang="en-US" sz="1600" dirty="0" smtClean="0"/>
              <a:t>Invitation </a:t>
            </a:r>
            <a:r>
              <a:rPr lang="en-US" sz="1600" dirty="0"/>
              <a:t>for educational lectureships/workshops </a:t>
            </a:r>
            <a:endParaRPr lang="en-US" sz="1600" dirty="0" smtClean="0"/>
          </a:p>
          <a:p>
            <a:r>
              <a:rPr lang="en-US" sz="1600" dirty="0" smtClean="0"/>
              <a:t>Scholarly </a:t>
            </a:r>
            <a:r>
              <a:rPr lang="en-US" sz="1600" dirty="0"/>
              <a:t>work in </a:t>
            </a:r>
            <a:r>
              <a:rPr lang="en-US" sz="1600" dirty="0" smtClean="0"/>
              <a:t>textbooks, </a:t>
            </a:r>
            <a:r>
              <a:rPr lang="en-US" sz="1600" dirty="0"/>
              <a:t>review monographs, or reviews published in peer review journals re: educational work or educational research</a:t>
            </a:r>
          </a:p>
          <a:p>
            <a:r>
              <a:rPr lang="en-US" sz="1600" dirty="0" smtClean="0"/>
              <a:t>Development </a:t>
            </a:r>
            <a:r>
              <a:rPr lang="en-US" sz="1600" dirty="0"/>
              <a:t>and/or execution of web based educational forums</a:t>
            </a:r>
          </a:p>
          <a:p>
            <a:r>
              <a:rPr lang="en-US" sz="1600" dirty="0" smtClean="0"/>
              <a:t>Publication </a:t>
            </a:r>
            <a:r>
              <a:rPr lang="en-US" sz="1600" dirty="0"/>
              <a:t>of original papers in peer review journals </a:t>
            </a:r>
            <a:r>
              <a:rPr lang="en-US" sz="1600" dirty="0" smtClean="0"/>
              <a:t>re: education </a:t>
            </a:r>
          </a:p>
          <a:p>
            <a:r>
              <a:rPr lang="en-US" sz="1600" dirty="0" smtClean="0"/>
              <a:t>Development </a:t>
            </a:r>
            <a:r>
              <a:rPr lang="en-US" sz="1600" dirty="0"/>
              <a:t>of novel educational resources </a:t>
            </a:r>
            <a:endParaRPr lang="en-US" sz="1600" dirty="0" smtClean="0"/>
          </a:p>
          <a:p>
            <a:r>
              <a:rPr lang="en-US" sz="1600" dirty="0" smtClean="0"/>
              <a:t>Outline </a:t>
            </a:r>
            <a:r>
              <a:rPr lang="en-US" sz="1600" dirty="0"/>
              <a:t>of achievements of former trainees and mentees</a:t>
            </a:r>
          </a:p>
          <a:p>
            <a:r>
              <a:rPr lang="en-US" sz="1600" dirty="0" smtClean="0"/>
              <a:t>Membership </a:t>
            </a:r>
            <a:r>
              <a:rPr lang="en-US" sz="1600" dirty="0"/>
              <a:t>in national, international, or inter-institutional educational activities and educational societies</a:t>
            </a:r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Interprofessional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education </a:t>
            </a:r>
            <a:r>
              <a:rPr lang="en-US" sz="1600" dirty="0"/>
              <a:t>of students, trainees, mentees, or peers through course work, seminars, professional society meetings, lectures, etc. </a:t>
            </a:r>
          </a:p>
          <a:p>
            <a:r>
              <a:rPr lang="en-US" sz="1600" dirty="0" smtClean="0"/>
              <a:t>Original </a:t>
            </a:r>
            <a:r>
              <a:rPr lang="en-US" sz="1600" dirty="0"/>
              <a:t>educational research supported by intramural or extramural funding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501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70C0"/>
                </a:solidFill>
                <a:latin typeface="+mj-lt"/>
                <a:ea typeface="Calibri" pitchFamily="34" charset="0"/>
                <a:cs typeface="Arial" pitchFamily="34" charset="0"/>
              </a:rPr>
              <a:t>The speakers have indicated that they have no potential or actual conflict of interest in regards to this presentation.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</a:rPr>
              <a:t>The Course Planning Committee indicates no actual or potential conflicts of interest in regards to this presentation.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</a:rPr>
              <a:t>This presentation was created without any commercial support.</a:t>
            </a: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9096" y="224491"/>
            <a:ext cx="13321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9FCDADC-88BB-4196-90B1-6FB7372BAB40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2</a:t>
            </a:fld>
            <a:endParaRPr lang="en-US" alt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21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research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3657600"/>
          </a:xfrm>
        </p:spPr>
        <p:txBody>
          <a:bodyPr/>
          <a:lstStyle/>
          <a:p>
            <a:r>
              <a:rPr lang="en-US" sz="1800" dirty="0"/>
              <a:t>Demonstration of proven record of creative, high quality, significant </a:t>
            </a:r>
            <a:r>
              <a:rPr lang="en-US" sz="1800" dirty="0" smtClean="0"/>
              <a:t>work</a:t>
            </a:r>
          </a:p>
          <a:p>
            <a:r>
              <a:rPr lang="en-US" sz="1800" dirty="0"/>
              <a:t>Independence of research </a:t>
            </a:r>
            <a:r>
              <a:rPr lang="en-US" sz="1800" dirty="0" smtClean="0"/>
              <a:t>accomplishments</a:t>
            </a:r>
          </a:p>
          <a:p>
            <a:r>
              <a:rPr lang="en-US" sz="1800" dirty="0"/>
              <a:t>Extramural funding to support independent research activities</a:t>
            </a:r>
          </a:p>
          <a:p>
            <a:r>
              <a:rPr lang="en-US" sz="1800" dirty="0" smtClean="0"/>
              <a:t>Patent </a:t>
            </a:r>
            <a:r>
              <a:rPr lang="en-US" sz="1800" dirty="0"/>
              <a:t>and/or development of new or novel technology. </a:t>
            </a:r>
            <a:endParaRPr lang="en-US" sz="1800" dirty="0" smtClean="0"/>
          </a:p>
          <a:p>
            <a:r>
              <a:rPr lang="en-US" sz="1800" dirty="0" smtClean="0"/>
              <a:t>Evidence </a:t>
            </a:r>
            <a:r>
              <a:rPr lang="en-US" sz="1800" dirty="0"/>
              <a:t>of mentorship of trainees (students, residents, colleagues, post-doctoral students) and the types of projects, activities, research projects in which mentoring occurred. </a:t>
            </a:r>
          </a:p>
          <a:p>
            <a:r>
              <a:rPr lang="en-US" sz="1800" dirty="0"/>
              <a:t>L</a:t>
            </a:r>
            <a:r>
              <a:rPr lang="en-US" sz="1800" dirty="0" smtClean="0"/>
              <a:t>ectures </a:t>
            </a:r>
            <a:r>
              <a:rPr lang="en-US" sz="1800" dirty="0"/>
              <a:t>and presentations to educate students, colleagues, peers, etc. on one’s research </a:t>
            </a:r>
            <a:r>
              <a:rPr lang="en-US" sz="1800" dirty="0" smtClean="0"/>
              <a:t>endeavors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©2003 RUSH University Medical Center</a:t>
            </a:r>
            <a:endParaRPr lang="en-US"/>
          </a:p>
        </p:txBody>
      </p:sp>
      <p:pic>
        <p:nvPicPr>
          <p:cNvPr id="5122" name="Picture 2" descr="http://dr-monsrs.net/wp-content/uploads/2013/11/FINAL.Cartoon-What-is-Research2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86596"/>
            <a:ext cx="3070051" cy="268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6038"/>
            <a:ext cx="5791200" cy="487362"/>
          </a:xfrm>
        </p:spPr>
        <p:txBody>
          <a:bodyPr/>
          <a:lstStyle/>
          <a:p>
            <a:r>
              <a:rPr lang="en-US" sz="2800" dirty="0" smtClean="0"/>
              <a:t>Examples of Clinical Excellence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97225" y="2209800"/>
            <a:ext cx="2667001" cy="381000"/>
          </a:xfrm>
        </p:spPr>
        <p:txBody>
          <a:bodyPr/>
          <a:lstStyle/>
          <a:p>
            <a:r>
              <a:rPr lang="en-US" dirty="0"/>
              <a:t>Quality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4600" y="2570956"/>
            <a:ext cx="4040188" cy="30368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•	Beneficial Care</a:t>
            </a:r>
          </a:p>
          <a:p>
            <a:pPr marL="0" indent="0">
              <a:buNone/>
            </a:pPr>
            <a:r>
              <a:rPr lang="en-US" sz="2000" dirty="0"/>
              <a:t>•	Patient Centered Care</a:t>
            </a:r>
          </a:p>
          <a:p>
            <a:pPr marL="0" indent="0">
              <a:buNone/>
            </a:pPr>
            <a:r>
              <a:rPr lang="en-US" sz="2000" dirty="0"/>
              <a:t>•	Efficient Care</a:t>
            </a:r>
          </a:p>
          <a:p>
            <a:pPr marL="0" indent="0">
              <a:buNone/>
            </a:pPr>
            <a:r>
              <a:rPr lang="en-US" sz="2000" dirty="0"/>
              <a:t>•	Timely Care</a:t>
            </a:r>
          </a:p>
          <a:p>
            <a:pPr marL="0" indent="0">
              <a:buNone/>
            </a:pPr>
            <a:r>
              <a:rPr lang="en-US" sz="2000" dirty="0"/>
              <a:t>•	Safe Care</a:t>
            </a:r>
          </a:p>
          <a:p>
            <a:pPr marL="0" indent="0">
              <a:buNone/>
            </a:pPr>
            <a:r>
              <a:rPr lang="en-US" sz="2000" dirty="0"/>
              <a:t>•	Equitable Care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©2003 RUSH University Medical Center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04800" y="7620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dirty="0"/>
              <a:t>Faculty who are put forth for promotion under clinical excellence will be evaluated on the </a:t>
            </a:r>
            <a:r>
              <a:rPr lang="en-US" sz="2000" dirty="0">
                <a:solidFill>
                  <a:srgbClr val="FF0000"/>
                </a:solidFill>
              </a:rPr>
              <a:t>QUALITY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IMPACT</a:t>
            </a:r>
            <a:r>
              <a:rPr lang="en-US" sz="2000" dirty="0"/>
              <a:t> of their clinical service and its accompanying </a:t>
            </a:r>
            <a:r>
              <a:rPr lang="en-US" sz="2000" dirty="0">
                <a:solidFill>
                  <a:srgbClr val="FF0000"/>
                </a:solidFill>
              </a:rPr>
              <a:t>CONTRIBUTIONS</a:t>
            </a:r>
            <a:r>
              <a:rPr lang="en-US" sz="2000" dirty="0"/>
              <a:t> to advance health care quality, delivery, safety, and outcomes. </a:t>
            </a:r>
          </a:p>
        </p:txBody>
      </p:sp>
      <p:pic>
        <p:nvPicPr>
          <p:cNvPr id="7170" name="Picture 2" descr="http://www.acpinternist.org/weekly/archives/2011/1/11/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42711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cottdmiller.com/wp-content/uploads/2015/01/relation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3015008" cy="257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Excellence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334000"/>
          </a:xfrm>
        </p:spPr>
        <p:txBody>
          <a:bodyPr/>
          <a:lstStyle/>
          <a:p>
            <a:pPr lvl="1"/>
            <a:r>
              <a:rPr lang="en-US" sz="1400" dirty="0"/>
              <a:t>Decrease infection rates</a:t>
            </a:r>
          </a:p>
          <a:p>
            <a:pPr lvl="1"/>
            <a:r>
              <a:rPr lang="en-US" sz="1400" dirty="0"/>
              <a:t>Decrease readmission rates</a:t>
            </a:r>
          </a:p>
          <a:p>
            <a:pPr lvl="1"/>
            <a:r>
              <a:rPr lang="en-US" sz="1400" dirty="0"/>
              <a:t>Improve family centered care</a:t>
            </a:r>
          </a:p>
          <a:p>
            <a:pPr lvl="1"/>
            <a:r>
              <a:rPr lang="en-US" sz="1400" dirty="0"/>
              <a:t>Improve through-put</a:t>
            </a:r>
          </a:p>
          <a:p>
            <a:pPr lvl="1"/>
            <a:r>
              <a:rPr lang="en-US" sz="1400" dirty="0"/>
              <a:t>Improve resource utilization</a:t>
            </a:r>
          </a:p>
          <a:p>
            <a:pPr lvl="1"/>
            <a:r>
              <a:rPr lang="en-US" sz="1400" dirty="0"/>
              <a:t>Decrease expenditures while improving care</a:t>
            </a:r>
          </a:p>
          <a:p>
            <a:pPr lvl="1"/>
            <a:r>
              <a:rPr lang="en-US" sz="1400" dirty="0"/>
              <a:t>Improve patient satisfaction</a:t>
            </a:r>
          </a:p>
          <a:p>
            <a:pPr lvl="1"/>
            <a:r>
              <a:rPr lang="en-US" sz="1400" dirty="0"/>
              <a:t>Improve discharge processes</a:t>
            </a:r>
          </a:p>
          <a:p>
            <a:pPr lvl="1"/>
            <a:r>
              <a:rPr lang="en-US" sz="1400" dirty="0"/>
              <a:t>Facilitate timely care</a:t>
            </a:r>
          </a:p>
          <a:p>
            <a:pPr lvl="1"/>
            <a:r>
              <a:rPr lang="en-US" sz="1400" dirty="0"/>
              <a:t>Improve provider/patient communication</a:t>
            </a:r>
          </a:p>
          <a:p>
            <a:pPr lvl="1"/>
            <a:r>
              <a:rPr lang="en-US" sz="1400" dirty="0"/>
              <a:t>Improve follow-up rates</a:t>
            </a:r>
          </a:p>
          <a:p>
            <a:pPr lvl="1"/>
            <a:r>
              <a:rPr lang="en-US" sz="1400" dirty="0"/>
              <a:t>Improve patient compliance</a:t>
            </a:r>
          </a:p>
          <a:p>
            <a:pPr lvl="1"/>
            <a:r>
              <a:rPr lang="en-US" sz="1400" dirty="0"/>
              <a:t>Improve clinical treatment success </a:t>
            </a:r>
            <a:r>
              <a:rPr lang="en-US" sz="1400" dirty="0" smtClean="0"/>
              <a:t>rates</a:t>
            </a:r>
          </a:p>
          <a:p>
            <a:pPr lvl="1"/>
            <a:r>
              <a:rPr lang="en-US" sz="1400" dirty="0"/>
              <a:t>Diminish adverse patient care </a:t>
            </a:r>
            <a:r>
              <a:rPr lang="en-US" sz="1400" dirty="0" smtClean="0"/>
              <a:t>events</a:t>
            </a:r>
          </a:p>
          <a:p>
            <a:pPr lvl="1"/>
            <a:r>
              <a:rPr lang="en-US" sz="1400" dirty="0"/>
              <a:t>Improve community engagement and outpatient management of patients and/or their </a:t>
            </a:r>
            <a:r>
              <a:rPr lang="en-US" sz="1400" dirty="0" smtClean="0"/>
              <a:t>families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191000" y="1295400"/>
            <a:ext cx="4724400" cy="4876800"/>
          </a:xfrm>
        </p:spPr>
        <p:txBody>
          <a:bodyPr/>
          <a:lstStyle/>
          <a:p>
            <a:pPr lvl="1"/>
            <a:r>
              <a:rPr lang="en-US" sz="1400" dirty="0"/>
              <a:t>Safely integrate technology into health care via IT, Electronic Medical Records, patient monitoring systems, etc.</a:t>
            </a:r>
          </a:p>
          <a:p>
            <a:pPr lvl="1"/>
            <a:r>
              <a:rPr lang="en-US" sz="1400" dirty="0" smtClean="0"/>
              <a:t>Introduce</a:t>
            </a:r>
            <a:r>
              <a:rPr lang="en-US" sz="1400" dirty="0"/>
              <a:t>, apply, or evaluate new or existing clinical devices, procedures, and/or treatments that may improve patient care and/or outcomes </a:t>
            </a:r>
          </a:p>
          <a:p>
            <a:pPr lvl="1"/>
            <a:r>
              <a:rPr lang="en-US" sz="1400" dirty="0"/>
              <a:t>Develop and/or implement new or unique patient care models in the inpatient units and/or outpatient clinics that significantly impact quality care and/or outcomes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Deliver clinical work in the community or globally (free clinics, charity care, international health) that impacts community engagement, care, etc. </a:t>
            </a:r>
          </a:p>
          <a:p>
            <a:pPr lvl="1"/>
            <a:r>
              <a:rPr lang="en-US" sz="1400" dirty="0"/>
              <a:t>Facilitate and/or create organized and thoughtful approaches to </a:t>
            </a:r>
            <a:r>
              <a:rPr lang="en-US" sz="1400" dirty="0">
                <a:solidFill>
                  <a:srgbClr val="FF0000"/>
                </a:solidFill>
              </a:rPr>
              <a:t>interdisciplinary / multidisciplinary </a:t>
            </a:r>
            <a:r>
              <a:rPr lang="en-US" sz="1400" dirty="0"/>
              <a:t>care among providers to improve upon and provide quality care and outcomes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©2003 RUSH University Medical Center</a:t>
            </a:r>
            <a:endParaRPr 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447800" y="685800"/>
            <a:ext cx="7162800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 smtClean="0"/>
              <a:t>Participation in Leadership projects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1304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429743" y="381000"/>
          <a:ext cx="4510447" cy="613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0" name="Picture 2" descr="Volunteer Cartoon 4682"/>
          <p:cNvPicPr>
            <a:picLocks noChangeAspect="1" noChangeArrowheads="1"/>
          </p:cNvPicPr>
          <p:nvPr/>
        </p:nvPicPr>
        <p:blipFill rotWithShape="1">
          <a:blip r:embed="rId8"/>
          <a:srcRect t="3363" r="2054"/>
          <a:stretch/>
        </p:blipFill>
        <p:spPr bwMode="auto">
          <a:xfrm>
            <a:off x="152400" y="228600"/>
            <a:ext cx="4191000" cy="5449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5845175"/>
            <a:ext cx="2819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prstClr val="black"/>
                </a:solidFill>
                <a:latin typeface="Bell MT" pitchFamily="18" charset="0"/>
                <a:ea typeface="ＭＳ Ｐゴシック" pitchFamily="-107" charset="-128"/>
              </a:rPr>
              <a:t>Did I leave a mark?</a:t>
            </a:r>
          </a:p>
        </p:txBody>
      </p:sp>
      <p:pic>
        <p:nvPicPr>
          <p:cNvPr id="7173" name="Picture 5" descr="C:\Users\drubakha\AppData\Local\Microsoft\Windows\Temporary Internet Files\Content.IE5\1DY6N7XX\lupe-160478_64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0044">
            <a:off x="2332038" y="5538788"/>
            <a:ext cx="15271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76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Examples of excellence in service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077200" cy="5257800"/>
          </a:xfrm>
        </p:spPr>
        <p:txBody>
          <a:bodyPr/>
          <a:lstStyle/>
          <a:p>
            <a:r>
              <a:rPr lang="en-US" sz="1600" dirty="0"/>
              <a:t>Leadership in planning and/or developing programs and policy at </a:t>
            </a:r>
            <a:r>
              <a:rPr lang="en-US" sz="1600" dirty="0" smtClean="0"/>
              <a:t>RMC, RU, RUMC</a:t>
            </a:r>
            <a:endParaRPr lang="en-US" sz="1600" dirty="0"/>
          </a:p>
          <a:p>
            <a:r>
              <a:rPr lang="en-US" sz="1600" dirty="0" smtClean="0"/>
              <a:t>Leadership </a:t>
            </a:r>
            <a:r>
              <a:rPr lang="en-US" sz="1600" dirty="0"/>
              <a:t>in planning and/or developing critical strategy and/or infrastructure (divisions, departments, sections, care units, </a:t>
            </a:r>
            <a:r>
              <a:rPr lang="en-US" sz="1600" dirty="0" err="1"/>
              <a:t>etc</a:t>
            </a:r>
            <a:r>
              <a:rPr lang="en-US" sz="1600" dirty="0"/>
              <a:t>) essential to the growth and success of RMC, RU, RUMC </a:t>
            </a:r>
            <a:endParaRPr lang="en-US" sz="1600" dirty="0" smtClean="0"/>
          </a:p>
          <a:p>
            <a:r>
              <a:rPr lang="en-US" sz="1600" dirty="0" smtClean="0"/>
              <a:t>Leadership </a:t>
            </a:r>
            <a:r>
              <a:rPr lang="en-US" sz="1600" dirty="0"/>
              <a:t>and management in the above activities (a) and (b) at other medical colleges, universities, medical/professional societies, journals, governments, etc. that establish repute for senior faculty in the regional, national, and international community</a:t>
            </a:r>
          </a:p>
          <a:p>
            <a:r>
              <a:rPr lang="en-US" sz="1600" dirty="0" smtClean="0"/>
              <a:t>Community </a:t>
            </a:r>
            <a:r>
              <a:rPr lang="en-US" sz="1600" dirty="0"/>
              <a:t>Service / Community Health Care/ Global Health Care through creation of community health clinics and /or educational outreach to at risk patient populations </a:t>
            </a:r>
          </a:p>
          <a:p>
            <a:r>
              <a:rPr lang="en-US" sz="1600" dirty="0" smtClean="0"/>
              <a:t>Election </a:t>
            </a:r>
            <a:r>
              <a:rPr lang="en-US" sz="1600" dirty="0"/>
              <a:t>to clinical societies or offices in health care, health policy, and/or biomedical journals, organizations, and societies</a:t>
            </a:r>
          </a:p>
          <a:p>
            <a:r>
              <a:rPr lang="en-US" sz="1600" dirty="0" smtClean="0"/>
              <a:t>Active </a:t>
            </a:r>
            <a:r>
              <a:rPr lang="en-US" sz="1600" dirty="0"/>
              <a:t>membership on regional or national clinical advisory boards or committees</a:t>
            </a:r>
          </a:p>
          <a:p>
            <a:r>
              <a:rPr lang="en-US" sz="1600" dirty="0" smtClean="0"/>
              <a:t>Active </a:t>
            </a:r>
            <a:r>
              <a:rPr lang="en-US" sz="1600" dirty="0"/>
              <a:t>membership on Rush Medical College and Medical Staff committees. </a:t>
            </a:r>
            <a:endParaRPr lang="en-US" sz="1600" dirty="0" smtClean="0"/>
          </a:p>
          <a:p>
            <a:r>
              <a:rPr lang="en-US" sz="1600" dirty="0" smtClean="0"/>
              <a:t>Course </a:t>
            </a:r>
            <a:r>
              <a:rPr lang="en-US" sz="1600" dirty="0"/>
              <a:t>directorships and other administrative responsibilities for activities within the Medical Center or the Rush System for Health that support the academic mission of the Institution   </a:t>
            </a:r>
          </a:p>
          <a:p>
            <a:r>
              <a:rPr lang="en-US" sz="1600" dirty="0" smtClean="0"/>
              <a:t>Evidence </a:t>
            </a:r>
            <a:r>
              <a:rPr lang="en-US" sz="1600" dirty="0"/>
              <a:t>of successful </a:t>
            </a:r>
            <a:r>
              <a:rPr lang="en-US" sz="1600" dirty="0" smtClean="0"/>
              <a:t>entrepreneurship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©2003 RUSH University Medical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724400"/>
            <a:ext cx="7848600" cy="1600200"/>
          </a:xfrm>
        </p:spPr>
        <p:txBody>
          <a:bodyPr/>
          <a:lstStyle/>
          <a:p>
            <a:r>
              <a:rPr lang="en-US" sz="5400" smtClean="0">
                <a:solidFill>
                  <a:schemeClr val="tx1"/>
                </a:solidFill>
              </a:rPr>
              <a:t>Questions?</a:t>
            </a:r>
            <a:endParaRPr lang="en-US" smtClean="0"/>
          </a:p>
        </p:txBody>
      </p:sp>
      <p:pic>
        <p:nvPicPr>
          <p:cNvPr id="47106" name="Picture 5" descr="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57150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4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 smtClean="0">
                <a:solidFill>
                  <a:srgbClr val="0070C0"/>
                </a:solidFill>
              </a:rPr>
              <a:t>To obtain credit you must:</a:t>
            </a:r>
            <a:r>
              <a:rPr lang="en-US" altLang="en-US" sz="1800" b="1" smtClean="0">
                <a:solidFill>
                  <a:schemeClr val="bg2"/>
                </a:solidFill>
              </a:rPr>
              <a:t/>
            </a:r>
            <a:br>
              <a:rPr lang="en-US" altLang="en-US" sz="1800" b="1" smtClean="0">
                <a:solidFill>
                  <a:schemeClr val="bg2"/>
                </a:solidFill>
              </a:rPr>
            </a:br>
            <a:endParaRPr lang="en-US" altLang="en-US" sz="1800" smtClean="0">
              <a:solidFill>
                <a:schemeClr val="bg2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5029200"/>
          </a:xfrm>
        </p:spPr>
        <p:txBody>
          <a:bodyPr rtlCol="0">
            <a:normAutofit fontScale="92500"/>
          </a:bodyPr>
          <a:lstStyle/>
          <a:p>
            <a:pPr marL="990600" lvl="1" indent="-533400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</a:rPr>
              <a:t>Be present for the entire session</a:t>
            </a:r>
          </a:p>
          <a:p>
            <a:pPr marL="990600" lvl="1" indent="-533400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</a:rPr>
              <a:t>Complete an evaluation form</a:t>
            </a:r>
          </a:p>
          <a:p>
            <a:pPr marL="990600" lvl="1" indent="-533400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a typeface="ＭＳ Ｐゴシック" pitchFamily="34" charset="-128"/>
              </a:rPr>
              <a:t>Return the evaluation form to staff</a:t>
            </a: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Certificate will be sent to you by e-mail.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i="1" dirty="0" smtClean="0">
              <a:solidFill>
                <a:srgbClr val="0070C0"/>
              </a:solidFill>
              <a:ea typeface="ＭＳ Ｐゴシック" pitchFamily="34" charset="-128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  <a:ea typeface="ＭＳ Ｐゴシック" pitchFamily="34" charset="-128"/>
              </a:rPr>
              <a:t>This course is eligible for 1 (one) </a:t>
            </a:r>
            <a:r>
              <a:rPr lang="en-US" sz="1800" i="1" dirty="0" smtClean="0">
                <a:solidFill>
                  <a:srgbClr val="0070C0"/>
                </a:solidFill>
                <a:ea typeface="ＭＳ Ｐゴシック" pitchFamily="34" charset="-128"/>
              </a:rPr>
              <a:t>AMA PRA Category 1 Credit</a:t>
            </a:r>
            <a:r>
              <a:rPr lang="en-US" sz="1800" dirty="0" smtClean="0">
                <a:solidFill>
                  <a:srgbClr val="0070C0"/>
                </a:solidFill>
                <a:ea typeface="ＭＳ Ｐゴシック" pitchFamily="34" charset="-128"/>
              </a:rPr>
              <a:t>™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i="1" dirty="0" smtClean="0">
              <a:solidFill>
                <a:srgbClr val="0070C0"/>
              </a:solidFill>
              <a:ea typeface="ＭＳ Ｐゴシック" pitchFamily="34" charset="-128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i="1" dirty="0" smtClean="0">
                <a:solidFill>
                  <a:srgbClr val="0070C0"/>
                </a:solidFill>
                <a:ea typeface="ＭＳ Ｐゴシック" pitchFamily="34" charset="-128"/>
              </a:rPr>
              <a:t>Accreditation and Designation Statement:  Rush University Medical Center is accredited by the Accreditation Council for Continuing Medical Education to provide continuing medical education for physicians. Rush University Medical Center designates this live activity for a maximum of 1 AMA PRA Category 1 Credit(s)</a:t>
            </a:r>
            <a:r>
              <a:rPr lang="en-US" sz="1400" baseline="30000" dirty="0" smtClean="0">
                <a:solidFill>
                  <a:srgbClr val="0070C0"/>
                </a:solidFill>
                <a:ea typeface="ＭＳ Ｐゴシック" pitchFamily="34" charset="-128"/>
              </a:rPr>
              <a:t>TM</a:t>
            </a:r>
            <a:r>
              <a:rPr lang="en-US" sz="1400" i="1" dirty="0" smtClean="0">
                <a:solidFill>
                  <a:srgbClr val="0070C0"/>
                </a:solidFill>
                <a:ea typeface="ＭＳ Ｐゴシック" pitchFamily="34" charset="-128"/>
              </a:rPr>
              <a:t>  Physicians should claim only credit commensurate with the extent of their participation in the activity.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i="1" dirty="0" smtClean="0">
              <a:solidFill>
                <a:srgbClr val="0070C0"/>
              </a:solidFill>
              <a:ea typeface="ＭＳ Ｐゴシック" pitchFamily="34" charset="-128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i="1" dirty="0" smtClean="0">
                <a:solidFill>
                  <a:srgbClr val="0070C0"/>
                </a:solidFill>
                <a:ea typeface="ＭＳ Ｐゴシック" pitchFamily="34" charset="-128"/>
              </a:rPr>
              <a:t>Rush University is accredited as a provider of continuing nursing education by the American Nurses Credentialing Center's Commission on Accreditation. Rush University designates this live/internet enduring material activity for (1) Continuing Education credit(s).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i="1" dirty="0" smtClean="0">
                <a:solidFill>
                  <a:srgbClr val="0070C0"/>
                </a:solidFill>
                <a:ea typeface="ＭＳ Ｐゴシック" pitchFamily="34" charset="-128"/>
              </a:rPr>
              <a:t> 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i="1" dirty="0" smtClean="0">
                <a:solidFill>
                  <a:srgbClr val="0070C0"/>
                </a:solidFill>
                <a:ea typeface="ＭＳ Ｐゴシック" pitchFamily="34" charset="-128"/>
              </a:rPr>
              <a:t>This activity is being presented without bias and without commercial support.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i="1" dirty="0" smtClean="0">
              <a:solidFill>
                <a:srgbClr val="0070C0"/>
              </a:solidFill>
              <a:ea typeface="ＭＳ Ｐゴシック" pitchFamily="34" charset="-128"/>
            </a:endParaRP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70C0"/>
              </a:solidFill>
              <a:ea typeface="ＭＳ Ｐゴシック" pitchFamily="34" charset="-128"/>
            </a:endParaRPr>
          </a:p>
          <a:p>
            <a:pPr marL="990600" lvl="1" indent="-53340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8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ahoma" pitchFamily="34" charset="0"/>
              </a:rPr>
              <a:t>Info about COSFAP </a:t>
            </a:r>
            <a:endParaRPr lang="en-US" b="0" dirty="0">
              <a:latin typeface="Tahoma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7848600" cy="4572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RMC</a:t>
            </a:r>
            <a:endParaRPr lang="en-US" sz="2400" b="1" dirty="0"/>
          </a:p>
          <a:p>
            <a:r>
              <a:rPr lang="en-US" sz="2000" dirty="0" smtClean="0"/>
              <a:t>Meetings </a:t>
            </a:r>
            <a:r>
              <a:rPr lang="en-US" sz="2000" dirty="0"/>
              <a:t>every 4</a:t>
            </a:r>
            <a:r>
              <a:rPr lang="en-US" sz="2000" baseline="30000" dirty="0"/>
              <a:t>th</a:t>
            </a:r>
            <a:r>
              <a:rPr lang="en-US" sz="2000" dirty="0"/>
              <a:t> Wednesday of the month @ </a:t>
            </a:r>
            <a:r>
              <a:rPr lang="en-US" sz="2000" dirty="0" smtClean="0"/>
              <a:t>8-9am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CV template and COSFAP policies and guidelines @ Academic Affairs: </a:t>
            </a:r>
            <a:r>
              <a:rPr lang="en-US" sz="2000" dirty="0" smtClean="0">
                <a:solidFill>
                  <a:srgbClr val="0000CC"/>
                </a:solidFill>
                <a:hlinkClick r:id="rId2"/>
              </a:rPr>
              <a:t>www.rushu.rush.edu/academicaffairs</a:t>
            </a:r>
            <a:endParaRPr lang="en-US" sz="2000" dirty="0" smtClean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/>
              <a:t>Queries: Susan Chubinskaya </a:t>
            </a:r>
            <a:r>
              <a:rPr lang="en-US" sz="2000" dirty="0" smtClean="0">
                <a:hlinkClick r:id="rId3"/>
              </a:rPr>
              <a:t>susanna_chubinskaya@rush.edu</a:t>
            </a:r>
            <a:r>
              <a:rPr lang="en-US" sz="2000" dirty="0" smtClean="0"/>
              <a:t>; 26306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/>
              <a:t>or COSFAP Chair (Dr. Vijaya Reddy)  or Secretary (Dr. Deb Selip)</a:t>
            </a:r>
          </a:p>
          <a:p>
            <a:pPr marL="0" indent="0">
              <a:spcBef>
                <a:spcPct val="50000"/>
              </a:spcBef>
              <a:buNone/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 smtClean="0"/>
              <a:t>Medical Staff Office: </a:t>
            </a:r>
            <a:r>
              <a:rPr lang="en-US" sz="2000" dirty="0" smtClean="0">
                <a:solidFill>
                  <a:srgbClr val="0000CC"/>
                </a:solidFill>
              </a:rPr>
              <a:t>packets submission</a:t>
            </a:r>
            <a:endParaRPr lang="en-US" sz="2000" dirty="0" smtClean="0"/>
          </a:p>
          <a:p>
            <a:endParaRPr lang="en-US" sz="28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©2003 RUSH University Medical Center</a:t>
            </a:r>
          </a:p>
        </p:txBody>
      </p:sp>
      <p:pic>
        <p:nvPicPr>
          <p:cNvPr id="6" name="Picture 2" descr="https://62e528761d0685343e1c-f3d1b99a743ffa4142d9d7f1978d9686.ssl.cf2.rackcdn.com/files/31778/width668/zhrxbdsm-13799160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83793"/>
            <a:ext cx="2845904" cy="222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©2003 RUSH University Medical Center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Tahoma" pitchFamily="34" charset="0"/>
              </a:rPr>
              <a:t>COSFAP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953000"/>
          </a:xfrm>
        </p:spPr>
        <p:txBody>
          <a:bodyPr/>
          <a:lstStyle/>
          <a:p>
            <a:r>
              <a:rPr lang="en-US" altLang="ja-JP" sz="2400" dirty="0" smtClean="0">
                <a:ea typeface="ＭＳ Ｐゴシック" pitchFamily="34" charset="-128"/>
              </a:rPr>
              <a:t>Promotions are not granted simply as a consequence of time in service</a:t>
            </a:r>
          </a:p>
          <a:p>
            <a:r>
              <a:rPr lang="en-US" altLang="ja-JP" sz="2400" dirty="0" smtClean="0">
                <a:ea typeface="ＭＳ Ｐゴシック" pitchFamily="34" charset="-128"/>
              </a:rPr>
              <a:t>Does not review Junior rank appointments</a:t>
            </a:r>
          </a:p>
          <a:p>
            <a:r>
              <a:rPr lang="en-US" altLang="ja-JP" sz="2400" dirty="0" smtClean="0">
                <a:ea typeface="ＭＳ Ｐゴシック" pitchFamily="34" charset="-128"/>
              </a:rPr>
              <a:t>Review </a:t>
            </a:r>
            <a:r>
              <a:rPr lang="en-US" altLang="ja-JP" sz="2400" dirty="0">
                <a:ea typeface="ＭＳ Ｐゴシック" pitchFamily="34" charset="-128"/>
              </a:rPr>
              <a:t>of nominations from department Chairs for</a:t>
            </a:r>
            <a:r>
              <a:rPr lang="en-US" altLang="ja-JP" sz="2400" b="1" dirty="0">
                <a:ea typeface="ＭＳ Ｐゴシック" pitchFamily="34" charset="-128"/>
              </a:rPr>
              <a:t> appointment</a:t>
            </a:r>
            <a:r>
              <a:rPr lang="en-US" altLang="ja-JP" sz="2400" dirty="0">
                <a:ea typeface="ＭＳ Ｐゴシック" pitchFamily="34" charset="-128"/>
              </a:rPr>
              <a:t> or </a:t>
            </a:r>
            <a:r>
              <a:rPr lang="en-US" altLang="ja-JP" sz="2400" b="1" dirty="0">
                <a:ea typeface="ＭＳ Ｐゴシック" pitchFamily="34" charset="-128"/>
              </a:rPr>
              <a:t>promotion</a:t>
            </a:r>
            <a:r>
              <a:rPr lang="en-US" altLang="ja-JP" sz="2400" dirty="0">
                <a:ea typeface="ＭＳ Ｐゴシック" pitchFamily="34" charset="-128"/>
              </a:rPr>
              <a:t> of an individual to </a:t>
            </a:r>
            <a:r>
              <a:rPr lang="en-US" altLang="ja-JP" sz="2400" b="1" dirty="0">
                <a:ea typeface="ＭＳ Ｐゴシック" pitchFamily="34" charset="-128"/>
              </a:rPr>
              <a:t>senior</a:t>
            </a:r>
            <a:r>
              <a:rPr lang="en-US" altLang="ja-JP" sz="2400" dirty="0">
                <a:ea typeface="ＭＳ Ｐゴシック" pitchFamily="34" charset="-128"/>
              </a:rPr>
              <a:t> faculty rank</a:t>
            </a:r>
          </a:p>
          <a:p>
            <a:pPr lvl="1"/>
            <a:r>
              <a:rPr lang="en-US" altLang="ja-JP" sz="2000" dirty="0">
                <a:ea typeface="ＭＳ Ｐゴシック" pitchFamily="34" charset="-128"/>
              </a:rPr>
              <a:t>Associate Professor</a:t>
            </a:r>
          </a:p>
          <a:p>
            <a:pPr lvl="1"/>
            <a:r>
              <a:rPr lang="en-US" altLang="ja-JP" sz="2000" dirty="0" smtClean="0">
                <a:ea typeface="ＭＳ Ｐゴシック" pitchFamily="34" charset="-128"/>
              </a:rPr>
              <a:t>Professor</a:t>
            </a:r>
          </a:p>
          <a:p>
            <a:r>
              <a:rPr lang="en-US" sz="2400" dirty="0" smtClean="0"/>
              <a:t>Upon COSFAP approval all new appointments and promotions will be approved by the Dean, Faculty Council/Provost.</a:t>
            </a:r>
          </a:p>
          <a:p>
            <a:pPr lvl="1"/>
            <a:endParaRPr lang="en-US" altLang="ja-JP" dirty="0" smtClean="0">
              <a:ea typeface="ＭＳ Ｐゴシック" pitchFamily="34" charset="-128"/>
            </a:endParaRPr>
          </a:p>
          <a:p>
            <a:pPr lvl="1">
              <a:buNone/>
            </a:pPr>
            <a:r>
              <a:rPr lang="en-US" altLang="ja-JP" dirty="0" smtClean="0">
                <a:ea typeface="ＭＳ Ｐゴシック" pitchFamily="34" charset="-128"/>
              </a:rPr>
              <a:t> </a:t>
            </a:r>
            <a:endParaRPr lang="en-US" dirty="0"/>
          </a:p>
        </p:txBody>
      </p:sp>
      <p:pic>
        <p:nvPicPr>
          <p:cNvPr id="48132" name="Picture 4" descr="MCj036752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1602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Tracks: RMC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1143000"/>
            <a:ext cx="5791200" cy="3733800"/>
          </a:xfrm>
        </p:spPr>
        <p:txBody>
          <a:bodyPr/>
          <a:lstStyle/>
          <a:p>
            <a:r>
              <a:rPr lang="en-US" dirty="0" smtClean="0"/>
              <a:t>Single track, but multiple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©2003 RUSH University Medical Center</a:t>
            </a:r>
            <a:endParaRPr lang="en-US"/>
          </a:p>
        </p:txBody>
      </p:sp>
      <p:pic>
        <p:nvPicPr>
          <p:cNvPr id="3076" name="Picture 4" descr="http://blogs.bournemouth.ac.uk/research/files/2012/05/Academic-Career-Pathw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6716"/>
            <a:ext cx="6148015" cy="43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©2003 RUSH University Medical Center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>
                <a:latin typeface="Tahoma" pitchFamily="34" charset="0"/>
              </a:rPr>
              <a:t>Appointment to Senior Faculty Rank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800" dirty="0">
                <a:ea typeface="ＭＳ Ｐゴシック" pitchFamily="34" charset="-128"/>
              </a:rPr>
              <a:t>Appointments to senior faculty rank at other institutions may be considered in assessing a proposed faculty appointment, but will not be the sole determinant in recommending a specific faculty rank. </a:t>
            </a:r>
          </a:p>
          <a:p>
            <a:pPr>
              <a:buFontTx/>
              <a:buNone/>
            </a:pPr>
            <a:endParaRPr lang="en-US" altLang="ja-JP" sz="2800" dirty="0">
              <a:ea typeface="ＭＳ Ｐゴシック" pitchFamily="34" charset="-128"/>
            </a:endParaRPr>
          </a:p>
          <a:p>
            <a:r>
              <a:rPr lang="en-US" altLang="ja-JP" sz="2800" dirty="0">
                <a:ea typeface="ＭＳ Ｐゴシック" pitchFamily="34" charset="-128"/>
              </a:rPr>
              <a:t>All requirements for appointments with regard to packet preparation are the same as for promotion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©2003 RUSH University Medical Center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6400800" cy="762000"/>
          </a:xfrm>
        </p:spPr>
        <p:txBody>
          <a:bodyPr/>
          <a:lstStyle/>
          <a:p>
            <a:r>
              <a:rPr lang="en-US" b="0" smtClean="0">
                <a:latin typeface="Tahoma" pitchFamily="34" charset="0"/>
              </a:rPr>
              <a:t>Timeline of the process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9525" y="5181600"/>
            <a:ext cx="2809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Assistant Professor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362200" y="3138488"/>
            <a:ext cx="36290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8000"/>
                </a:solidFill>
              </a:rPr>
              <a:t>Associate Professor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8462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8000"/>
                </a:solidFill>
              </a:rPr>
              <a:t>Professor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 rot="3900591">
            <a:off x="2220913" y="2884487"/>
            <a:ext cx="615950" cy="2771775"/>
          </a:xfrm>
          <a:prstGeom prst="upArrow">
            <a:avLst>
              <a:gd name="adj1" fmla="val 50000"/>
              <a:gd name="adj2" fmla="val 112500"/>
            </a:avLst>
          </a:prstGeom>
          <a:gradFill rotWithShape="1">
            <a:gsLst>
              <a:gs pos="0">
                <a:srgbClr val="CCFF99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 rot="3900591">
            <a:off x="5907881" y="851694"/>
            <a:ext cx="712788" cy="2667000"/>
          </a:xfrm>
          <a:prstGeom prst="upArrow">
            <a:avLst>
              <a:gd name="adj1" fmla="val 50000"/>
              <a:gd name="adj2" fmla="val 93541"/>
            </a:avLst>
          </a:prstGeom>
          <a:gradFill rotWithShape="1">
            <a:gsLst>
              <a:gs pos="0">
                <a:srgbClr val="CCFF99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33400" y="3717925"/>
            <a:ext cx="2133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Minimum 5 years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114800" y="1508125"/>
            <a:ext cx="2133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Minimum 5 years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1524000" y="58674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038600" y="5791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4572000" y="5791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5105400" y="5791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638800" y="5791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6172200" y="5791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6705600" y="5791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7772400" y="5791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7239000" y="5791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3505200" y="4800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8001000" y="59436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month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3352800" y="5943600"/>
            <a:ext cx="838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cs typeface="Arial" charset="0"/>
              </a:rPr>
              <a:t>5y</a:t>
            </a:r>
            <a:r>
              <a:rPr lang="en-US" sz="1800" u="sng">
                <a:cs typeface="Arial" charset="0"/>
              </a:rPr>
              <a:t>&lt;</a:t>
            </a:r>
            <a:endParaRPr lang="en-US" sz="1800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2971800" y="4419600"/>
            <a:ext cx="1066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initiation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3810000" y="5943600"/>
            <a:ext cx="426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 1      2       3      4      5       6       7</a:t>
            </a:r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56388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5105400" y="4648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45720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4495800" y="3581400"/>
            <a:ext cx="14478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Package submission Med Staff Office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5181600" y="4981575"/>
            <a:ext cx="12954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Approval by the Dean</a:t>
            </a:r>
          </a:p>
        </p:txBody>
      </p:sp>
      <p:sp>
        <p:nvSpPr>
          <p:cNvPr id="38941" name="AutoShape 29"/>
          <p:cNvSpPr>
            <a:spLocks/>
          </p:cNvSpPr>
          <p:nvPr/>
        </p:nvSpPr>
        <p:spPr bwMode="auto">
          <a:xfrm rot="-5400000">
            <a:off x="5768182" y="4456906"/>
            <a:ext cx="342900" cy="649287"/>
          </a:xfrm>
          <a:prstGeom prst="rightBrace">
            <a:avLst>
              <a:gd name="adj1" fmla="val 265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3962400" y="4981575"/>
            <a:ext cx="12954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Solicitation of letters</a:t>
            </a: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5562600" y="4124980"/>
            <a:ext cx="1905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/>
              <a:t>COSFAP Review &amp; Approval</a:t>
            </a:r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>
            <a:off x="6160294" y="5257800"/>
            <a:ext cx="11906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>
            <a:off x="7239000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6858000" y="4724400"/>
            <a:ext cx="19050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Faculty Council Review &amp; Approval</a:t>
            </a:r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1524000" y="5791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1371600" y="5957888"/>
            <a:ext cx="457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0</a:t>
            </a:r>
          </a:p>
        </p:txBody>
      </p:sp>
      <p:sp>
        <p:nvSpPr>
          <p:cNvPr id="38950" name="AutoShape 38"/>
          <p:cNvSpPr>
            <a:spLocks/>
          </p:cNvSpPr>
          <p:nvPr/>
        </p:nvSpPr>
        <p:spPr bwMode="auto">
          <a:xfrm rot="5400000">
            <a:off x="2439193" y="5028407"/>
            <a:ext cx="74613" cy="1905000"/>
          </a:xfrm>
          <a:prstGeom prst="rightBrace">
            <a:avLst>
              <a:gd name="adj1" fmla="val 2127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1310235" y="6292106"/>
            <a:ext cx="2514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Work towards next step</a:t>
            </a:r>
          </a:p>
        </p:txBody>
      </p:sp>
      <p:pic>
        <p:nvPicPr>
          <p:cNvPr id="38952" name="Picture 40" descr="MCBD04972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292417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67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88278142"/>
              </p:ext>
            </p:extLst>
          </p:nvPr>
        </p:nvGraphicFramePr>
        <p:xfrm>
          <a:off x="685800" y="1072277"/>
          <a:ext cx="6477000" cy="532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" y="3501926"/>
            <a:ext cx="2667000" cy="1754326"/>
          </a:xfrm>
          <a:prstGeom prst="rect">
            <a:avLst/>
          </a:prstGeom>
          <a:solidFill>
            <a:srgbClr val="86B36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</a:rPr>
              <a:t>Consistency of criteria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</a:rPr>
              <a:t>Path for clinicians was not well-defined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</a:rPr>
              <a:t>Change in educational approach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</a:rPr>
              <a:t>Institutional Leadership</a:t>
            </a:r>
          </a:p>
        </p:txBody>
      </p:sp>
      <p:sp>
        <p:nvSpPr>
          <p:cNvPr id="11" name="Left Arrow 10"/>
          <p:cNvSpPr/>
          <p:nvPr/>
        </p:nvSpPr>
        <p:spPr>
          <a:xfrm rot="7479279">
            <a:off x="1602019" y="3067639"/>
            <a:ext cx="685800" cy="194080"/>
          </a:xfrm>
          <a:prstGeom prst="leftArrow">
            <a:avLst/>
          </a:prstGeom>
          <a:solidFill>
            <a:srgbClr val="86B36D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940205"/>
            <a:ext cx="3038061" cy="31393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</a:rPr>
              <a:t>Patient-centered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</a:rPr>
              <a:t>Focus on quality and safety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</a:rPr>
              <a:t>Multidisciplinary Team-based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</a:rPr>
              <a:t>RVUs/Clinical  productivity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</a:rPr>
              <a:t>Change in reimbursement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</a:rPr>
              <a:t>Population studies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</a:rPr>
              <a:t>Multi-centered studies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</a:rPr>
              <a:t>Multiple PIs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</a:rPr>
              <a:t>Centers/Institutes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</a:rPr>
              <a:t>AAMC: GFA, FF, etc.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94926" y="4379089"/>
            <a:ext cx="3058160" cy="2308324"/>
          </a:xfrm>
          <a:prstGeom prst="rect">
            <a:avLst/>
          </a:prstGeom>
          <a:solidFill>
            <a:srgbClr val="CD7371"/>
          </a:solidFill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prstClr val="white"/>
                </a:solidFill>
              </a:rPr>
              <a:t>IPE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prstClr val="white"/>
                </a:solidFill>
              </a:rPr>
              <a:t>Multidisciplinary  research and patient care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prstClr val="white"/>
                </a:solidFill>
              </a:rPr>
              <a:t>Leadership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prstClr val="white"/>
                </a:solidFill>
              </a:rPr>
              <a:t>Service: community, global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prstClr val="white"/>
                </a:solidFill>
              </a:rPr>
              <a:t>Hospital-based  projects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prstClr val="white"/>
                </a:solidFill>
              </a:rPr>
              <a:t>Professional </a:t>
            </a:r>
            <a:r>
              <a:rPr lang="en-US" sz="1800" b="1" dirty="0">
                <a:solidFill>
                  <a:prstClr val="white"/>
                </a:solidFill>
              </a:rPr>
              <a:t>societies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prstClr val="white"/>
                </a:solidFill>
              </a:rPr>
              <a:t>Mentorship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818266">
            <a:off x="5257800" y="2214563"/>
            <a:ext cx="637126" cy="185737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8745544">
            <a:off x="5199049" y="4105276"/>
            <a:ext cx="241300" cy="979488"/>
          </a:xfrm>
          <a:prstGeom prst="upArrow">
            <a:avLst/>
          </a:prstGeom>
          <a:solidFill>
            <a:srgbClr val="CD737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135" name="Title 16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u="sng" dirty="0" smtClean="0">
                <a:latin typeface="Bell MT" panose="02020503060305020303" pitchFamily="18" charset="0"/>
              </a:rPr>
              <a:t>Why Change?</a:t>
            </a:r>
          </a:p>
        </p:txBody>
      </p:sp>
    </p:spTree>
    <p:extLst>
      <p:ext uri="{BB962C8B-B14F-4D97-AF65-F5344CB8AC3E}">
        <p14:creationId xmlns:p14="http://schemas.microsoft.com/office/powerpoint/2010/main" val="1644795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RUSH Template82">
  <a:themeElements>
    <a:clrScheme name="New RUSH Template8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RUSH Template8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RUSH Template8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RUSH Template8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RUSH Template8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RUSH Template8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RUSH Template8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RUSH Template8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RUSH Template8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RUSH Template82</Template>
  <TotalTime>11223</TotalTime>
  <Words>2190</Words>
  <Application>Microsoft Office PowerPoint</Application>
  <PresentationFormat>On-screen Show (4:3)</PresentationFormat>
  <Paragraphs>335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New RUSH Template82</vt:lpstr>
      <vt:lpstr>Custom Design</vt:lpstr>
      <vt:lpstr>1_Custom Design</vt:lpstr>
      <vt:lpstr>2_Custom Design</vt:lpstr>
      <vt:lpstr>3_Custom Design</vt:lpstr>
      <vt:lpstr> New COSFAP Policies and Procedures  Key changes</vt:lpstr>
      <vt:lpstr>Disclosures</vt:lpstr>
      <vt:lpstr>To obtain credit you must: </vt:lpstr>
      <vt:lpstr>Info about COSFAP </vt:lpstr>
      <vt:lpstr>COSFAP Function</vt:lpstr>
      <vt:lpstr>Faculty Tracks: RMC</vt:lpstr>
      <vt:lpstr>Appointment to Senior Faculty Rank</vt:lpstr>
      <vt:lpstr>Timeline of the process</vt:lpstr>
      <vt:lpstr>Why Change?</vt:lpstr>
      <vt:lpstr>Areas of Excellence/Changes</vt:lpstr>
      <vt:lpstr>Scholarship</vt:lpstr>
      <vt:lpstr>Scholarly Activity</vt:lpstr>
      <vt:lpstr>Examples of scholarly activity</vt:lpstr>
      <vt:lpstr>Examples of scholarly activity (cont)</vt:lpstr>
      <vt:lpstr>Associate professor</vt:lpstr>
      <vt:lpstr> Professor</vt:lpstr>
      <vt:lpstr>Promotion Criteria Teaching/Education</vt:lpstr>
      <vt:lpstr>Education</vt:lpstr>
      <vt:lpstr>Examples of educational excellence</vt:lpstr>
      <vt:lpstr>Examples of research excellence</vt:lpstr>
      <vt:lpstr>Examples of Clinical Excellence</vt:lpstr>
      <vt:lpstr>Clinical Excellence (Cont)</vt:lpstr>
      <vt:lpstr>PowerPoint Presentation</vt:lpstr>
      <vt:lpstr>Examples of excellence in service</vt:lpstr>
      <vt:lpstr>Questions?</vt:lpstr>
    </vt:vector>
  </TitlesOfParts>
  <Company>RUSH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Susanna Chubinskaya</dc:creator>
  <cp:lastModifiedBy>Rush University Medical Center</cp:lastModifiedBy>
  <cp:revision>101</cp:revision>
  <cp:lastPrinted>2003-10-02T21:17:21Z</cp:lastPrinted>
  <dcterms:created xsi:type="dcterms:W3CDTF">2006-11-20T21:08:09Z</dcterms:created>
  <dcterms:modified xsi:type="dcterms:W3CDTF">2016-07-20T13:04:49Z</dcterms:modified>
</cp:coreProperties>
</file>